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336" r:id="rId4"/>
    <p:sldId id="286" r:id="rId5"/>
    <p:sldId id="287" r:id="rId6"/>
    <p:sldId id="337" r:id="rId7"/>
    <p:sldId id="288" r:id="rId8"/>
    <p:sldId id="289" r:id="rId9"/>
    <p:sldId id="290" r:id="rId10"/>
    <p:sldId id="338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303" r:id="rId19"/>
    <p:sldId id="305" r:id="rId20"/>
    <p:sldId id="307" r:id="rId21"/>
    <p:sldId id="308" r:id="rId22"/>
    <p:sldId id="311" r:id="rId23"/>
    <p:sldId id="312" r:id="rId24"/>
    <p:sldId id="313" r:id="rId25"/>
    <p:sldId id="319" r:id="rId26"/>
    <p:sldId id="321" r:id="rId27"/>
    <p:sldId id="323" r:id="rId28"/>
    <p:sldId id="324" r:id="rId29"/>
    <p:sldId id="325" r:id="rId30"/>
    <p:sldId id="326" r:id="rId31"/>
    <p:sldId id="327" r:id="rId32"/>
    <p:sldId id="328" r:id="rId33"/>
    <p:sldId id="335" r:id="rId34"/>
    <p:sldId id="329" r:id="rId35"/>
    <p:sldId id="332" r:id="rId36"/>
    <p:sldId id="333" r:id="rId37"/>
    <p:sldId id="334" r:id="rId38"/>
    <p:sldId id="283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menia Sans" panose="02000503080000020004" pitchFamily="50" charset="-18"/>
      <p:regular r:id="rId45"/>
      <p:bold r:id="rId46"/>
      <p:italic r:id="rId47"/>
      <p:boldItalic r:id="rId48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89270" autoAdjust="0"/>
  </p:normalViewPr>
  <p:slideViewPr>
    <p:cSldViewPr snapToGrid="0">
      <p:cViewPr varScale="1">
        <p:scale>
          <a:sx n="89" d="100"/>
          <a:sy n="89" d="100"/>
        </p:scale>
        <p:origin x="17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2CF-2854-4FA2-A8EA-AB94D3EA10CC}" type="datetimeFigureOut">
              <a:rPr lang="cs-CZ" smtClean="0"/>
              <a:pPr/>
              <a:t>13.03.2023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79DF-D561-4432-B176-15220EF080C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306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14349B-98A2-47F0-A6C2-42E53D7BAB65}" type="slidenum">
              <a:rPr lang="cs-CZ"/>
              <a:pPr/>
              <a:t>2</a:t>
            </a:fld>
            <a:endParaRPr lang="cs-CZ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B64F9-5E47-4027-B203-6249F1C27D80}" type="slidenum">
              <a:rPr lang="cs-CZ"/>
              <a:pPr/>
              <a:t>14</a:t>
            </a:fld>
            <a:endParaRPr lang="cs-CZ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Datový tok mezi procesorem a ostatními prvky základní desky není sčítán s datovým tokem mezi procesorem a operační pamětí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36F0EA-74A1-438E-87D7-162AB7FA531C}" type="slidenum">
              <a:rPr lang="cs-CZ"/>
              <a:pPr/>
              <a:t>15</a:t>
            </a:fld>
            <a:endParaRPr lang="cs-CZ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CCBFB-E21C-44AA-8B66-7FEED6387A30}" type="slidenum">
              <a:rPr lang="cs-CZ"/>
              <a:pPr/>
              <a:t>16</a:t>
            </a:fld>
            <a:endParaRPr lang="cs-CZ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894AB4-A488-42C1-AF2E-4DDE6C838441}" type="slidenum">
              <a:rPr lang="cs-CZ"/>
              <a:pPr/>
              <a:t>17</a:t>
            </a:fld>
            <a:endParaRPr lang="cs-CZ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667CB-805C-4329-8628-A5900C258681}" type="slidenum">
              <a:rPr lang="cs-CZ"/>
              <a:pPr/>
              <a:t>18</a:t>
            </a:fld>
            <a:endParaRPr lang="cs-CZ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03709B-FE21-4C41-BF3D-DDEDB2E18FFB}" type="slidenum">
              <a:rPr lang="cs-CZ"/>
              <a:pPr/>
              <a:t>19</a:t>
            </a:fld>
            <a:endParaRPr lang="cs-CZ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62613-2B06-44C0-A5B4-76934596BE89}" type="slidenum">
              <a:rPr lang="cs-CZ"/>
              <a:pPr/>
              <a:t>20</a:t>
            </a:fld>
            <a:endParaRPr lang="cs-CZ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402619-578C-4FFF-BE8A-197D9D563C89}" type="slidenum">
              <a:rPr lang="cs-CZ"/>
              <a:pPr/>
              <a:t>21</a:t>
            </a:fld>
            <a:endParaRPr lang="cs-CZ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BE4ECD-2788-4293-8BD2-B57FBFA59354}" type="slidenum">
              <a:rPr lang="cs-CZ"/>
              <a:pPr/>
              <a:t>22</a:t>
            </a:fld>
            <a:endParaRPr lang="cs-CZ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CA777C-2ED4-40AC-85BC-D97DE6C3040D}" type="slidenum">
              <a:rPr lang="cs-CZ"/>
              <a:pPr/>
              <a:t>23</a:t>
            </a:fld>
            <a:endParaRPr lang="cs-CZ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27C7E1-7ED4-4227-9F79-D6C7F53B360D}" type="slidenum">
              <a:rPr lang="cs-CZ"/>
              <a:pPr/>
              <a:t>4</a:t>
            </a:fld>
            <a:endParaRPr lang="cs-CZ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14137-73A9-4821-85C1-664C45646DC8}" type="slidenum">
              <a:rPr lang="cs-CZ"/>
              <a:pPr/>
              <a:t>24</a:t>
            </a:fld>
            <a:endParaRPr lang="cs-CZ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CCA58-542F-4244-8EDF-B1977ABC6CEA}" type="slidenum">
              <a:rPr lang="cs-CZ"/>
              <a:pPr/>
              <a:t>25</a:t>
            </a:fld>
            <a:endParaRPr lang="cs-CZ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A30173-C3C5-4D06-AF1B-C6742695F5E9}" type="slidenum">
              <a:rPr lang="cs-CZ"/>
              <a:pPr/>
              <a:t>26</a:t>
            </a:fld>
            <a:endParaRPr lang="cs-CZ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D8F6E-CF6A-4A32-8307-22CCC48A85BC}" type="slidenum">
              <a:rPr lang="cs-CZ"/>
              <a:pPr/>
              <a:t>27</a:t>
            </a:fld>
            <a:endParaRPr lang="cs-CZ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Hostitelský kořen na vrcholu – většinou vestavěný do základní desky počítače., který řídí podřízená zařízení</a:t>
            </a:r>
          </a:p>
          <a:p>
            <a:r>
              <a:rPr lang="cs-CZ"/>
              <a:t>Od počítače –hostitele vede jediný kabel, který se může větvit k dalším periferiím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9EE48A-0E49-46E4-AD1B-06BD27C161C9}" type="slidenum">
              <a:rPr lang="cs-CZ"/>
              <a:pPr/>
              <a:t>28</a:t>
            </a:fld>
            <a:endParaRPr lang="cs-CZ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F9465-CB98-4F95-B062-939C7964E0DB}" type="slidenum">
              <a:rPr lang="cs-CZ"/>
              <a:pPr/>
              <a:t>29</a:t>
            </a:fld>
            <a:endParaRPr lang="cs-CZ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/>
              <a:t>USB je sběrnice jen s jedním zařízením typu Master, tj. všechny aktivity vycházejí z PC. Data se vysílají</a:t>
            </a:r>
          </a:p>
          <a:p>
            <a:r>
              <a:rPr lang="cs-CZ" dirty="0"/>
              <a:t>v krátkých paketech o 8 bajtech</a:t>
            </a:r>
          </a:p>
          <a:p>
            <a:r>
              <a:rPr lang="cs-CZ" dirty="0"/>
              <a:t>delších paketech o délce až 256 bajtů.</a:t>
            </a:r>
          </a:p>
          <a:p>
            <a:r>
              <a:rPr lang="cs-CZ" dirty="0"/>
              <a:t>a přijímají</a:t>
            </a:r>
          </a:p>
          <a:p>
            <a:r>
              <a:rPr lang="cs-CZ" dirty="0"/>
              <a:t>PC může požadovat data od zařízení.</a:t>
            </a:r>
          </a:p>
          <a:p>
            <a:r>
              <a:rPr lang="cs-CZ" dirty="0"/>
              <a:t>Naopak žádné zařízení nemůže vysílat data samo od sebe.</a:t>
            </a:r>
          </a:p>
          <a:p>
            <a:r>
              <a:rPr lang="cs-CZ" dirty="0"/>
              <a:t>Veškerý přenos dat se uskutečňuje v tzv. rámcích (</a:t>
            </a:r>
            <a:r>
              <a:rPr lang="cs-CZ" dirty="0" err="1"/>
              <a:t>frame</a:t>
            </a:r>
            <a:r>
              <a:rPr lang="cs-CZ" dirty="0"/>
              <a:t>), které trvají přesně 1 milisekundu. Uvnitř jednoho rámce mohou být postupně zpracovávány pakety pro několik zařízení. Přitom se mohou spolu vyskytovat pomalé (</a:t>
            </a:r>
            <a:r>
              <a:rPr lang="cs-CZ" dirty="0" err="1"/>
              <a:t>low</a:t>
            </a:r>
            <a:r>
              <a:rPr lang="cs-CZ" dirty="0"/>
              <a:t>-speed) i rychlé (</a:t>
            </a:r>
            <a:r>
              <a:rPr lang="cs-CZ" dirty="0" err="1"/>
              <a:t>full</a:t>
            </a:r>
            <a:r>
              <a:rPr lang="cs-CZ" dirty="0"/>
              <a:t>-speed) pakety. Obrací-li se PC na více zařízení, zajišťuje jejich rozdělení jako rozdělovač sběrnice (hub). Zabraňuje také, aby signály s plnou rychlostí (</a:t>
            </a:r>
            <a:r>
              <a:rPr lang="cs-CZ" dirty="0" err="1"/>
              <a:t>full</a:t>
            </a:r>
            <a:r>
              <a:rPr lang="cs-CZ" dirty="0"/>
              <a:t>-speed) byly vedeny na pomalá zařízení. Pomalá zařízení pracují s přenosovou rychlostí 1,5 </a:t>
            </a:r>
            <a:r>
              <a:rPr lang="cs-CZ" dirty="0" err="1"/>
              <a:t>Mb</a:t>
            </a:r>
            <a:r>
              <a:rPr lang="cs-CZ" dirty="0"/>
              <a:t>/s. Rychlé přenosy pracují s rychlostí 12 </a:t>
            </a:r>
            <a:r>
              <a:rPr lang="cs-CZ" dirty="0" err="1"/>
              <a:t>Mb</a:t>
            </a:r>
            <a:r>
              <a:rPr lang="cs-CZ" dirty="0"/>
              <a:t>/s. Časový průběh přenosu informace je předepisován výhradně masterem. Zařízení typu </a:t>
            </a:r>
            <a:r>
              <a:rPr lang="cs-CZ" dirty="0" err="1"/>
              <a:t>slave</a:t>
            </a:r>
            <a:r>
              <a:rPr lang="cs-CZ" dirty="0"/>
              <a:t> se musí synchronizovat s datovým tokem.</a:t>
            </a:r>
          </a:p>
          <a:p>
            <a:r>
              <a:rPr lang="cs-CZ" dirty="0"/>
              <a:t>Používá se k tomu metoda NRZI (Non </a:t>
            </a:r>
            <a:r>
              <a:rPr lang="cs-CZ" dirty="0" err="1"/>
              <a:t>Return</a:t>
            </a:r>
            <a:r>
              <a:rPr lang="cs-CZ" dirty="0"/>
              <a:t> to </a:t>
            </a:r>
            <a:r>
              <a:rPr lang="cs-CZ" dirty="0" err="1"/>
              <a:t>Zero</a:t>
            </a:r>
            <a:r>
              <a:rPr lang="cs-CZ" dirty="0"/>
              <a:t> </a:t>
            </a:r>
            <a:r>
              <a:rPr lang="cs-CZ" dirty="0" err="1"/>
              <a:t>Inverted</a:t>
            </a:r>
            <a:r>
              <a:rPr lang="cs-CZ" dirty="0"/>
              <a:t>). Nuly v datech vedou ke změně úrovně, jedničky nechávají úroveň beze změny. Kódování a dekódování signálů je čistě hardwarovou záležitostí. Přijímač musí být schopen získat signál, přijmout a dekódovat data. Speciální prostředky zajišťují, aby nedocházelo ke ztrátě synchronizace.</a:t>
            </a:r>
          </a:p>
          <a:p>
            <a:r>
              <a:rPr lang="cs-CZ" dirty="0"/>
              <a:t>Obsahuje-li původní datový tok šest po sobě jdoucích jedniček, přidá vysílač automaticky jednu nulu (vkládání bitů – bit-</a:t>
            </a:r>
            <a:r>
              <a:rPr lang="cs-CZ" dirty="0" err="1"/>
              <a:t>stuffing</a:t>
            </a:r>
            <a:r>
              <a:rPr lang="cs-CZ" dirty="0"/>
              <a:t>), aby se tím vynutila změna úrovně. Přijímač tuto nulu z datového toku opět odstraní. Každý datový paket má za účelem synchronizace speciální zaváděcí bajt (00000001b). Přijímač v důsledku kódování NRZI a vsouvání bitů vidí osm střídajících se bitových stavů, na které se může </a:t>
            </a:r>
            <a:r>
              <a:rPr lang="cs-CZ" dirty="0" err="1"/>
              <a:t>zasynchronizovat</a:t>
            </a:r>
            <a:r>
              <a:rPr lang="cs-CZ" dirty="0"/>
              <a:t>. Během následujícího přenosu musí synchronizace zůstat zachována. Všechny tyto procesy se odehrávají pouze v odpovídajících hardwarových součástkách. Přijímač a vysílač jsou realizovány vždy společně v jedné součástce.</a:t>
            </a:r>
          </a:p>
          <a:p>
            <a:r>
              <a:rPr lang="cs-CZ" dirty="0"/>
              <a:t>Zařízení USB obsahuje jednotku zvanou SIE </a:t>
            </a:r>
            <a:r>
              <a:rPr lang="cs-CZ" dirty="0" err="1"/>
              <a:t>Serial</a:t>
            </a:r>
            <a:r>
              <a:rPr lang="cs-CZ" dirty="0"/>
              <a:t> Interface </a:t>
            </a:r>
            <a:r>
              <a:rPr lang="cs-CZ" dirty="0" err="1"/>
              <a:t>Engine</a:t>
            </a:r>
            <a:r>
              <a:rPr lang="cs-CZ" dirty="0"/>
              <a:t>, která přebírá vlastní práci. K výměně dat mezi SIE a zbytkem zařízení slouží </a:t>
            </a:r>
            <a:r>
              <a:rPr lang="cs-CZ" dirty="0" err="1"/>
              <a:t>buffery</a:t>
            </a:r>
            <a:r>
              <a:rPr lang="cs-CZ" dirty="0"/>
              <a:t> FIFO. FIFO (</a:t>
            </a:r>
            <a:r>
              <a:rPr lang="cs-CZ" dirty="0" err="1"/>
              <a:t>First</a:t>
            </a:r>
            <a:r>
              <a:rPr lang="cs-CZ" dirty="0"/>
              <a:t> In </a:t>
            </a:r>
            <a:r>
              <a:rPr lang="cs-CZ" dirty="0" err="1"/>
              <a:t>First</a:t>
            </a:r>
            <a:r>
              <a:rPr lang="cs-CZ" dirty="0"/>
              <a:t> </a:t>
            </a:r>
            <a:r>
              <a:rPr lang="cs-CZ" dirty="0" err="1"/>
              <a:t>Out</a:t>
            </a:r>
            <a:r>
              <a:rPr lang="cs-CZ" dirty="0"/>
              <a:t>) to jsou paměti, které mohou postupně přijímat a vydávat data podobně jako posuvné registry. Připojený </a:t>
            </a:r>
            <a:r>
              <a:rPr lang="cs-CZ" dirty="0" err="1"/>
              <a:t>mikrořadič</a:t>
            </a:r>
            <a:r>
              <a:rPr lang="cs-CZ" dirty="0"/>
              <a:t> tedy potřebuje jen přečíst data z FIFO a jiná data do FIFO zapsat. Všechno ostatní vyřídí SIE. Ve většině případů je SIE součástí </a:t>
            </a:r>
            <a:r>
              <a:rPr lang="cs-CZ" dirty="0" err="1"/>
              <a:t>mikrořadiče</a:t>
            </a:r>
            <a:r>
              <a:rPr lang="cs-CZ" dirty="0"/>
              <a:t> USB. Zařízení USB má obecně několik pamětí FIFO, jejichž prostřednictvím je možno přenášet data.</a:t>
            </a:r>
          </a:p>
          <a:p>
            <a:r>
              <a:rPr lang="cs-CZ" dirty="0"/>
              <a:t>Tak například myš, která je připojena přes USB, má vždy koncovou </a:t>
            </a:r>
            <a:r>
              <a:rPr lang="cs-CZ" dirty="0" err="1"/>
              <a:t>endpoint</a:t>
            </a:r>
            <a:r>
              <a:rPr lang="cs-CZ" dirty="0"/>
              <a:t> 0 a </a:t>
            </a:r>
            <a:r>
              <a:rPr lang="cs-CZ" dirty="0" err="1"/>
              <a:t>endpoint</a:t>
            </a:r>
            <a:r>
              <a:rPr lang="cs-CZ" dirty="0"/>
              <a:t> 1. </a:t>
            </a:r>
            <a:r>
              <a:rPr lang="cs-CZ" dirty="0" err="1"/>
              <a:t>Endpoint</a:t>
            </a:r>
            <a:r>
              <a:rPr lang="cs-CZ" dirty="0"/>
              <a:t> 0 se používá při inicializaci. Vlastní užitková data se z </a:t>
            </a:r>
            <a:r>
              <a:rPr lang="cs-CZ" dirty="0" err="1"/>
              <a:t>mikrořadiče</a:t>
            </a:r>
            <a:r>
              <a:rPr lang="cs-CZ" dirty="0"/>
              <a:t> v určitých časových odstupech zapisují do </a:t>
            </a:r>
            <a:r>
              <a:rPr lang="cs-CZ" dirty="0" err="1"/>
              <a:t>endpointu</a:t>
            </a:r>
            <a:r>
              <a:rPr lang="cs-CZ" dirty="0"/>
              <a:t> 1 a odtud si je vybírá PC. USB software tvoří tzv. trubice (</a:t>
            </a:r>
            <a:r>
              <a:rPr lang="cs-CZ" dirty="0" err="1"/>
              <a:t>pipes</a:t>
            </a:r>
            <a:r>
              <a:rPr lang="cs-CZ" dirty="0"/>
              <a:t>) k jednotlivým </a:t>
            </a:r>
            <a:r>
              <a:rPr lang="cs-CZ" dirty="0" err="1"/>
              <a:t>endpointům</a:t>
            </a:r>
            <a:r>
              <a:rPr lang="cs-CZ" dirty="0"/>
              <a:t> (koncovým adresám). Jedna </a:t>
            </a:r>
            <a:r>
              <a:rPr lang="cs-CZ" dirty="0" err="1"/>
              <a:t>pipe</a:t>
            </a:r>
            <a:r>
              <a:rPr lang="cs-CZ" dirty="0"/>
              <a:t> je logický kanál k jednomu </a:t>
            </a:r>
            <a:r>
              <a:rPr lang="cs-CZ" dirty="0" err="1"/>
              <a:t>endpointu</a:t>
            </a:r>
            <a:r>
              <a:rPr lang="cs-CZ" dirty="0"/>
              <a:t> v jednom zařízení. </a:t>
            </a:r>
            <a:r>
              <a:rPr lang="cs-CZ" dirty="0" err="1"/>
              <a:t>Pipe</a:t>
            </a:r>
            <a:r>
              <a:rPr lang="cs-CZ" dirty="0"/>
              <a:t> si můžeme představit jako datový kanál tvořený jediným vodičem. Ve skutečnosti však jsou data v </a:t>
            </a:r>
            <a:r>
              <a:rPr lang="cs-CZ" dirty="0" err="1"/>
              <a:t>pipe</a:t>
            </a:r>
            <a:r>
              <a:rPr lang="cs-CZ" dirty="0"/>
              <a:t> přenášena jako datové pakety v milisekundových rámcích a hardwarem rozdělována na reálné paměti podle jejich koncové (</a:t>
            </a:r>
            <a:r>
              <a:rPr lang="cs-CZ" dirty="0" err="1"/>
              <a:t>endpoint</a:t>
            </a:r>
            <a:r>
              <a:rPr lang="cs-CZ" dirty="0"/>
              <a:t>) adresy. Jedno zařízení může současně používat několik trubic (</a:t>
            </a:r>
            <a:r>
              <a:rPr lang="cs-CZ" dirty="0" err="1"/>
              <a:t>pipes</a:t>
            </a:r>
            <a:r>
              <a:rPr lang="cs-CZ" dirty="0"/>
              <a:t>), takže přenosová rychlost celkově vzroste.</a:t>
            </a:r>
          </a:p>
          <a:p>
            <a:endParaRPr lang="cs-CZ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54B441-4130-4E18-9196-12522268E10B}" type="slidenum">
              <a:rPr lang="cs-CZ"/>
              <a:pPr/>
              <a:t>30</a:t>
            </a:fld>
            <a:endParaRPr lang="cs-CZ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9166A-E9EF-45D1-AFA3-FA34103A74AF}" type="slidenum">
              <a:rPr lang="cs-CZ"/>
              <a:pPr/>
              <a:t>31</a:t>
            </a:fld>
            <a:endParaRPr lang="cs-CZ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7E357-0AF4-4795-8917-6BD56D2EB261}" type="slidenum">
              <a:rPr lang="cs-CZ"/>
              <a:pPr/>
              <a:t>32</a:t>
            </a:fld>
            <a:endParaRPr lang="cs-CZ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9166A-E9EF-45D1-AFA3-FA34103A74AF}" type="slidenum">
              <a:rPr lang="cs-CZ"/>
              <a:pPr/>
              <a:t>33</a:t>
            </a:fld>
            <a:endParaRPr lang="cs-CZ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346C9-2C0E-4943-8777-D03A42EA6829}" type="slidenum">
              <a:rPr lang="cs-CZ"/>
              <a:pPr/>
              <a:t>5</a:t>
            </a:fld>
            <a:endParaRPr lang="cs-CZ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77E56-57E9-4D75-8965-BAF96A5F8B51}" type="slidenum">
              <a:rPr lang="cs-CZ"/>
              <a:pPr/>
              <a:t>34</a:t>
            </a:fld>
            <a:endParaRPr lang="cs-CZ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E0037-3A9E-414B-BE04-303DEE51C9F2}" type="slidenum">
              <a:rPr lang="cs-CZ"/>
              <a:pPr/>
              <a:t>35</a:t>
            </a:fld>
            <a:endParaRPr lang="cs-CZ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E0037-3A9E-414B-BE04-303DEE51C9F2}" type="slidenum">
              <a:rPr lang="cs-CZ"/>
              <a:pPr/>
              <a:t>36</a:t>
            </a:fld>
            <a:endParaRPr lang="cs-CZ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E0037-3A9E-414B-BE04-303DEE51C9F2}" type="slidenum">
              <a:rPr lang="cs-CZ"/>
              <a:pPr/>
              <a:t>37</a:t>
            </a:fld>
            <a:endParaRPr lang="cs-CZ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F3EA7C-3D13-4947-A18A-416B0682885F}" type="slidenum">
              <a:rPr lang="cs-CZ"/>
              <a:pPr/>
              <a:t>7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Sloty pro rozšiřující desky, (konektory)jsou normovány mechanicky (tvar), elektricky (počet signálů, jejich význam a elektrické parametry)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2AF6CD-1F80-41BD-9995-5DDB4026116F}" type="slidenum">
              <a:rPr lang="cs-CZ"/>
              <a:pPr/>
              <a:t>8</a:t>
            </a:fld>
            <a:endParaRPr lang="cs-CZ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EF0A81-A27C-41FB-BD6C-C154D8A06306}" type="slidenum">
              <a:rPr lang="cs-CZ"/>
              <a:pPr/>
              <a:t>9</a:t>
            </a:fld>
            <a:endParaRPr lang="cs-CZ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A6A8B-D62C-4CCC-A646-6A72A3A8D22B}" type="slidenum">
              <a:rPr lang="cs-CZ"/>
              <a:pPr/>
              <a:t>11</a:t>
            </a:fld>
            <a:endParaRPr lang="cs-CZ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EEB4C-B90C-46C1-8E74-6E46F6DBE343}" type="slidenum">
              <a:rPr lang="cs-CZ"/>
              <a:pPr/>
              <a:t>12</a:t>
            </a:fld>
            <a:endParaRPr lang="cs-CZ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D3D1-3E56-4E5D-8D2E-4ACCCBDB5420}" type="slidenum">
              <a:rPr lang="cs-CZ"/>
              <a:pPr/>
              <a:t>13</a:t>
            </a:fld>
            <a:endParaRPr lang="cs-CZ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538163" y="2986088"/>
            <a:ext cx="5715000" cy="111760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 eaLnBrk="1" hangingPunct="1"/>
            <a:r>
              <a:rPr lang="cs-CZ" sz="4200" b="1">
                <a:latin typeface="Comenia Sans" charset="0"/>
              </a:rPr>
              <a:t>Klepnutím lze upravit styl předlohy nadpisů.</a:t>
            </a:r>
            <a:endParaRPr lang="en-US" sz="4200" b="1" dirty="0">
              <a:latin typeface="Comenia Sans" charset="0"/>
            </a:endParaRPr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/>
          </p:nvPr>
        </p:nvSpPr>
        <p:spPr>
          <a:xfrm>
            <a:off x="538163" y="4103688"/>
            <a:ext cx="5715000" cy="87947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>
            <a:lvl1pPr marL="0" indent="0" algn="r" defTabSz="457200" rtl="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500" kern="1200" dirty="0" err="1" smtClean="0">
                <a:solidFill>
                  <a:schemeClr val="tx1">
                    <a:tint val="75000"/>
                  </a:schemeClr>
                </a:solidFill>
                <a:latin typeface="Comenia Sans"/>
                <a:ea typeface="+mn-ea"/>
                <a:cs typeface="Comenia Sans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cs-CZ" sz="2500">
                <a:latin typeface="Comenia Sans"/>
                <a:ea typeface="+mn-ea"/>
              </a:rPr>
              <a:t>Klepnutím lze upravit styl předlohy podnadpisů.</a:t>
            </a:r>
            <a:endParaRPr lang="en-US" sz="2500" dirty="0">
              <a:latin typeface="Comenia Sans"/>
              <a:ea typeface="+mn-ea"/>
              <a:cs typeface="Comenia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/>
          <p:cNvSpPr>
            <a:spLocks noGrp="1"/>
          </p:cNvSpPr>
          <p:nvPr>
            <p:ph type="title" hasCustomPrompt="1"/>
          </p:nvPr>
        </p:nvSpPr>
        <p:spPr>
          <a:xfrm>
            <a:off x="4674185" y="478941"/>
            <a:ext cx="4065971" cy="550415"/>
          </a:xfrm>
          <a:prstGeom prst="rect">
            <a:avLst/>
          </a:prstGeom>
        </p:spPr>
        <p:txBody>
          <a:bodyPr/>
          <a:lstStyle>
            <a:lvl1pPr algn="r">
              <a:defRPr sz="2600">
                <a:solidFill>
                  <a:schemeClr val="bg1"/>
                </a:solidFill>
                <a:latin typeface="Comenia Sans" pitchFamily="50" charset="-18"/>
              </a:defRPr>
            </a:lvl1pPr>
          </a:lstStyle>
          <a:p>
            <a:r>
              <a:rPr lang="cs-CZ" dirty="0"/>
              <a:t>kapitola</a:t>
            </a:r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05069" y="1601999"/>
            <a:ext cx="7781731" cy="4752000"/>
          </a:xfrm>
        </p:spPr>
        <p:txBody>
          <a:bodyPr lIns="0" tIns="0" rIns="0" bIns="0">
            <a:normAutofit/>
          </a:bodyPr>
          <a:lstStyle>
            <a:lvl1pPr>
              <a:buNone/>
              <a:defRPr sz="4200" b="1">
                <a:solidFill>
                  <a:schemeClr val="tx1"/>
                </a:solidFill>
              </a:defRPr>
            </a:lvl1pPr>
            <a:lvl2pPr marL="285750" indent="-28575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defRPr sz="2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54013" indent="28892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69975" indent="-360363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073150" indent="48577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cs-CZ" dirty="0"/>
              <a:t>Nadpis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nadpis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d/d0/USB_zapojeni_barevne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c/cb/Types-usb_new.svg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237744" y="2986088"/>
            <a:ext cx="6391655" cy="1117600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cs-CZ" dirty="0">
                <a:latin typeface="Calibri" panose="020F0502020204030204" pitchFamily="34" charset="0"/>
              </a:rPr>
              <a:t>Komunikace mikroprocesoru s okolím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Podnadpis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Josef Horálek</a:t>
            </a:r>
          </a:p>
          <a:p>
            <a:r>
              <a:rPr lang="cs-CZ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doplnil Peter Mikulecký</a:t>
            </a:r>
          </a:p>
        </p:txBody>
      </p:sp>
      <p:pic>
        <p:nvPicPr>
          <p:cNvPr id="5" name="Picture 2" descr="C:\Users\horalek\Desktop\OPVK_hor_zakladni_logolink_RGB_c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73" y="1117060"/>
            <a:ext cx="5761037" cy="125888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Front </a:t>
            </a:r>
            <a:r>
              <a:rPr lang="cs-CZ" dirty="0" err="1">
                <a:latin typeface="Calibri" panose="020F0502020204030204" pitchFamily="34" charset="0"/>
              </a:rPr>
              <a:t>Side</a:t>
            </a:r>
            <a:r>
              <a:rPr lang="cs-CZ" dirty="0">
                <a:latin typeface="Calibri" panose="020F0502020204030204" pitchFamily="34" charset="0"/>
              </a:rPr>
              <a:t> Bus (FSB)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latin typeface="Calibri" panose="020F0502020204030204" pitchFamily="34" charset="0"/>
                <a:cs typeface="+mn-cs"/>
              </a:rPr>
              <a:t>FSB (Front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Side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Bus) nebo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System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Bus je fyzická obousměrná datová sběrnice, která přenáší veškeré informace mezi procesorem (CPU) a severním můstkem (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northbridge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).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latin typeface="Calibri" panose="020F0502020204030204" pitchFamily="34" charset="0"/>
                <a:cs typeface="+mn-cs"/>
              </a:rPr>
              <a:t>Některé procesory mají vyrovnávací paměti L2 nebo L3, které jsou k procesoru připojeny přes sběrnici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Back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Side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Bus. Tato sběrnice a vyrovnávací paměti se připojují rychleji než přístup do paměti přes FSB.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latin typeface="Calibri" panose="020F0502020204030204" pitchFamily="34" charset="0"/>
                <a:cs typeface="+mn-cs"/>
              </a:rPr>
              <a:t>Nejmodernější FSB sběrnice slouží jako páteř mezi procesorem a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čipsetem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.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Čipset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(obvykle v kombinaci dvou čipů – severní můstek a jižní můstek) je spojovacím bodem pro všechny ostatní sběrnice v systému.</a:t>
            </a:r>
          </a:p>
        </p:txBody>
      </p:sp>
    </p:spTree>
    <p:extLst>
      <p:ext uri="{BB962C8B-B14F-4D97-AF65-F5344CB8AC3E}">
        <p14:creationId xmlns:p14="http://schemas.microsoft.com/office/powerpoint/2010/main" val="174150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 err="1">
                <a:latin typeface="Calibri" panose="020F0502020204030204" pitchFamily="34" charset="0"/>
              </a:rPr>
              <a:t>North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  <a:r>
              <a:rPr lang="cs-CZ" sz="2800" dirty="0" err="1">
                <a:latin typeface="Calibri" panose="020F0502020204030204" pitchFamily="34" charset="0"/>
              </a:rPr>
              <a:t>Bridge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err="1">
                <a:latin typeface="Calibri" panose="020F0502020204030204" pitchFamily="34" charset="0"/>
                <a:cs typeface="+mn-cs"/>
              </a:rPr>
              <a:t>North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Bridge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(severní můstek)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někdy označován jako </a:t>
            </a:r>
            <a:r>
              <a:rPr lang="cs-CZ" sz="2400" dirty="0" err="1">
                <a:latin typeface="Calibri" panose="020F0502020204030204" pitchFamily="34" charset="0"/>
              </a:rPr>
              <a:t>System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400" dirty="0" err="1">
                <a:latin typeface="Calibri" panose="020F0502020204030204" pitchFamily="34" charset="0"/>
              </a:rPr>
              <a:t>Controller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přes FSB (Front </a:t>
            </a:r>
            <a:r>
              <a:rPr lang="cs-CZ" sz="2400" dirty="0" err="1">
                <a:latin typeface="Calibri" panose="020F0502020204030204" pitchFamily="34" charset="0"/>
              </a:rPr>
              <a:t>Side</a:t>
            </a:r>
            <a:r>
              <a:rPr lang="cs-CZ" sz="2400" dirty="0">
                <a:latin typeface="Calibri" panose="020F0502020204030204" pitchFamily="34" charset="0"/>
              </a:rPr>
              <a:t> Bus) je připojen k procesoru.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zajišťuje rychlé přesuny dat pro paměťovou sběrnicí (její rychlost je násobkem FSB) 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prochází přes ní data k </a:t>
            </a:r>
            <a:r>
              <a:rPr lang="cs-CZ" sz="2400" dirty="0" err="1">
                <a:latin typeface="Calibri" panose="020F0502020204030204" pitchFamily="34" charset="0"/>
              </a:rPr>
              <a:t>South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400" dirty="0" err="1">
                <a:latin typeface="Calibri" panose="020F0502020204030204" pitchFamily="34" charset="0"/>
              </a:rPr>
              <a:t>Bridge</a:t>
            </a:r>
            <a:r>
              <a:rPr lang="cs-CZ" sz="2400" dirty="0">
                <a:latin typeface="Calibri" panose="020F0502020204030204" pitchFamily="34" charset="0"/>
              </a:rPr>
              <a:t> (jižní můstek).</a:t>
            </a:r>
          </a:p>
          <a:p>
            <a:pPr marL="0" indent="0"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 err="1">
                <a:latin typeface="Calibri" panose="020F0502020204030204" pitchFamily="34" charset="0"/>
              </a:rPr>
              <a:t>South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  <a:r>
              <a:rPr lang="cs-CZ" sz="2800" dirty="0" err="1">
                <a:latin typeface="Calibri" panose="020F0502020204030204" pitchFamily="34" charset="0"/>
              </a:rPr>
              <a:t>Bridge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err="1">
                <a:latin typeface="Calibri" panose="020F0502020204030204" pitchFamily="34" charset="0"/>
                <a:cs typeface="+mn-cs"/>
              </a:rPr>
              <a:t>South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Bridge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-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Peripheral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Bus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Controller</a:t>
            </a:r>
            <a:endParaRPr lang="cs-CZ" sz="2800" dirty="0">
              <a:latin typeface="Calibri" panose="020F0502020204030204" pitchFamily="34" charset="0"/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realizuje pomalejší funkce základní desky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zabezpečuje připojení dalších periferií k základní desce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vychází z něj sběrnice PCI resp. </a:t>
            </a:r>
            <a:r>
              <a:rPr lang="cs-CZ" sz="2400" dirty="0" err="1">
                <a:latin typeface="Calibri" panose="020F0502020204030204" pitchFamily="34" charset="0"/>
              </a:rPr>
              <a:t>PCI Express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připojen kompletní diskový subsystém (rozhoduje o přenosové rychlosti pevných disků)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sériové porty, USB, paralelní porty, zvukový subsystém, síťové rozhraní, služby BIOS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sběrnice mezi mosty  - závisí na výrobci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Intel s FSB a </a:t>
            </a:r>
            <a:r>
              <a:rPr lang="cs-CZ" dirty="0" err="1">
                <a:latin typeface="Calibri" panose="020F0502020204030204" pitchFamily="34" charset="0"/>
              </a:rPr>
              <a:t>North</a:t>
            </a:r>
            <a:r>
              <a:rPr lang="cs-CZ" dirty="0">
                <a:latin typeface="Calibri" panose="020F0502020204030204" pitchFamily="34" charset="0"/>
              </a:rPr>
              <a:t> </a:t>
            </a:r>
            <a:r>
              <a:rPr lang="cs-CZ" dirty="0" err="1">
                <a:latin typeface="Calibri" panose="020F0502020204030204" pitchFamily="34" charset="0"/>
              </a:rPr>
              <a:t>Bridge</a:t>
            </a:r>
            <a:endParaRPr lang="cs-CZ" dirty="0"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Nevýhody řešení: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úzké místo mezi </a:t>
            </a:r>
            <a:r>
              <a:rPr lang="cs-CZ" sz="2400" dirty="0" err="1">
                <a:latin typeface="Calibri" panose="020F0502020204030204" pitchFamily="34" charset="0"/>
              </a:rPr>
              <a:t>North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400" dirty="0" err="1">
                <a:latin typeface="Calibri" panose="020F0502020204030204" pitchFamily="34" charset="0"/>
              </a:rPr>
              <a:t>Bridge</a:t>
            </a:r>
            <a:r>
              <a:rPr lang="cs-CZ" sz="2400" dirty="0">
                <a:latin typeface="Calibri" panose="020F0502020204030204" pitchFamily="34" charset="0"/>
              </a:rPr>
              <a:t> a mikroprocesorem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pomalá sběrnice FSB může zpomalovat rychlý procesor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částečně vyřešeno FSB, která provádí 4 operace na jeden takt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AMD s </a:t>
            </a:r>
            <a:r>
              <a:rPr lang="cs-CZ" sz="2800" dirty="0" err="1">
                <a:latin typeface="Calibri" panose="020F0502020204030204" pitchFamily="34" charset="0"/>
              </a:rPr>
              <a:t>HyperTransport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75658"/>
            <a:ext cx="8642350" cy="53489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Od jádra K8 výrazné změny: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integrace paměťového řadiče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  <a:sym typeface="Wingdings" pitchFamily="2" charset="2"/>
              </a:rPr>
              <a:t>data do paměti přímým spojem s taktem procesoru</a:t>
            </a:r>
            <a:endParaRPr lang="cs-CZ" sz="1600" dirty="0">
              <a:latin typeface="Calibri" panose="020F0502020204030204" pitchFamily="34" charset="0"/>
              <a:sym typeface="Wingdings" pitchFamily="2" charset="2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  <a:sym typeface="Wingdings" pitchFamily="2" charset="2"/>
              </a:rPr>
              <a:t>Sběrnice </a:t>
            </a:r>
            <a:r>
              <a:rPr lang="cs-CZ" sz="2400" dirty="0" err="1">
                <a:latin typeface="Calibri" panose="020F0502020204030204" pitchFamily="34" charset="0"/>
                <a:cs typeface="+mn-cs"/>
                <a:sym typeface="Wingdings" pitchFamily="2" charset="2"/>
              </a:rPr>
              <a:t>HyperTransport</a:t>
            </a:r>
            <a:endParaRPr lang="cs-CZ" sz="2400" dirty="0">
              <a:latin typeface="Calibri" panose="020F0502020204030204" pitchFamily="34" charset="0"/>
              <a:cs typeface="+mn-cs"/>
              <a:sym typeface="Wingdings" pitchFamily="2" charset="2"/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4310743" y="3164116"/>
            <a:ext cx="2801257" cy="3497942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/>
          <p:cNvSpPr/>
          <p:nvPr/>
        </p:nvSpPr>
        <p:spPr>
          <a:xfrm>
            <a:off x="4354286" y="2336801"/>
            <a:ext cx="2888343" cy="7402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Mikroprocesor</a:t>
            </a:r>
          </a:p>
        </p:txBody>
      </p:sp>
      <p:sp>
        <p:nvSpPr>
          <p:cNvPr id="14" name="Zaoblený obdélník 13"/>
          <p:cNvSpPr/>
          <p:nvPr/>
        </p:nvSpPr>
        <p:spPr>
          <a:xfrm>
            <a:off x="5072743" y="3236686"/>
            <a:ext cx="1451429" cy="11466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HT tunel nebo</a:t>
            </a:r>
          </a:p>
          <a:p>
            <a:pPr algn="ctr"/>
            <a:r>
              <a:rPr lang="cs-CZ" dirty="0"/>
              <a:t>HT </a:t>
            </a:r>
            <a:r>
              <a:rPr lang="cs-CZ" dirty="0" err="1"/>
              <a:t>switch</a:t>
            </a:r>
            <a:endParaRPr lang="cs-CZ" dirty="0"/>
          </a:p>
        </p:txBody>
      </p:sp>
      <p:sp>
        <p:nvSpPr>
          <p:cNvPr id="15" name="Zaoblený obdélník 14"/>
          <p:cNvSpPr/>
          <p:nvPr/>
        </p:nvSpPr>
        <p:spPr>
          <a:xfrm>
            <a:off x="5072743" y="5319487"/>
            <a:ext cx="1451429" cy="11466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HT I/O hub</a:t>
            </a:r>
          </a:p>
          <a:p>
            <a:pPr algn="ctr"/>
            <a:r>
              <a:rPr lang="cs-CZ" dirty="0" err="1"/>
              <a:t>South</a:t>
            </a:r>
            <a:endParaRPr lang="cs-CZ" dirty="0"/>
          </a:p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6" name="Zaoblený obdélník 15"/>
          <p:cNvSpPr/>
          <p:nvPr/>
        </p:nvSpPr>
        <p:spPr>
          <a:xfrm>
            <a:off x="2888342" y="3236686"/>
            <a:ext cx="1233715" cy="333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PCIe</a:t>
            </a:r>
            <a:r>
              <a:rPr lang="cs-CZ" dirty="0"/>
              <a:t> x 16</a:t>
            </a:r>
          </a:p>
        </p:txBody>
      </p:sp>
      <p:sp>
        <p:nvSpPr>
          <p:cNvPr id="17" name="Zaoblený obdélník 16"/>
          <p:cNvSpPr/>
          <p:nvPr/>
        </p:nvSpPr>
        <p:spPr>
          <a:xfrm>
            <a:off x="7638142" y="2380344"/>
            <a:ext cx="1233715" cy="5878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operační paměť</a:t>
            </a:r>
          </a:p>
        </p:txBody>
      </p:sp>
      <p:sp>
        <p:nvSpPr>
          <p:cNvPr id="18" name="Zaoblený obdélník 17"/>
          <p:cNvSpPr/>
          <p:nvPr/>
        </p:nvSpPr>
        <p:spPr>
          <a:xfrm>
            <a:off x="7322456" y="3991428"/>
            <a:ext cx="1313544" cy="3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audio kanál</a:t>
            </a:r>
          </a:p>
        </p:txBody>
      </p:sp>
      <p:sp>
        <p:nvSpPr>
          <p:cNvPr id="19" name="Zaoblený obdélník 18"/>
          <p:cNvSpPr/>
          <p:nvPr/>
        </p:nvSpPr>
        <p:spPr>
          <a:xfrm>
            <a:off x="7322456" y="4550228"/>
            <a:ext cx="1313544" cy="587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sběrnice PCI</a:t>
            </a:r>
          </a:p>
        </p:txBody>
      </p:sp>
      <p:sp>
        <p:nvSpPr>
          <p:cNvPr id="20" name="Zaoblený obdélník 19"/>
          <p:cNvSpPr/>
          <p:nvPr/>
        </p:nvSpPr>
        <p:spPr>
          <a:xfrm>
            <a:off x="7322456" y="5304970"/>
            <a:ext cx="1313544" cy="587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sběrnice PCI Express</a:t>
            </a:r>
          </a:p>
        </p:txBody>
      </p:sp>
      <p:sp>
        <p:nvSpPr>
          <p:cNvPr id="21" name="Zaoblený obdélník 20"/>
          <p:cNvSpPr/>
          <p:nvPr/>
        </p:nvSpPr>
        <p:spPr>
          <a:xfrm>
            <a:off x="2888342" y="3810001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kanály IDE</a:t>
            </a:r>
          </a:p>
        </p:txBody>
      </p:sp>
      <p:sp>
        <p:nvSpPr>
          <p:cNvPr id="22" name="Zaoblený obdélník 21"/>
          <p:cNvSpPr/>
          <p:nvPr/>
        </p:nvSpPr>
        <p:spPr>
          <a:xfrm>
            <a:off x="2888342" y="4550230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kanály SATA</a:t>
            </a:r>
          </a:p>
        </p:txBody>
      </p:sp>
      <p:sp>
        <p:nvSpPr>
          <p:cNvPr id="23" name="Zaoblený obdélník 22"/>
          <p:cNvSpPr/>
          <p:nvPr/>
        </p:nvSpPr>
        <p:spPr>
          <a:xfrm>
            <a:off x="2888342" y="5290459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rozhraní LAN</a:t>
            </a:r>
          </a:p>
        </p:txBody>
      </p:sp>
      <p:sp>
        <p:nvSpPr>
          <p:cNvPr id="24" name="Zaoblený obdélník 23"/>
          <p:cNvSpPr/>
          <p:nvPr/>
        </p:nvSpPr>
        <p:spPr>
          <a:xfrm>
            <a:off x="2888342" y="6030687"/>
            <a:ext cx="1233715" cy="5007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flash</a:t>
            </a:r>
            <a:r>
              <a:rPr lang="cs-CZ" dirty="0"/>
              <a:t> BIOS</a:t>
            </a:r>
          </a:p>
        </p:txBody>
      </p:sp>
      <p:sp>
        <p:nvSpPr>
          <p:cNvPr id="25" name="Zaoblený obdélník 24"/>
          <p:cNvSpPr/>
          <p:nvPr/>
        </p:nvSpPr>
        <p:spPr>
          <a:xfrm>
            <a:off x="7322456" y="6059714"/>
            <a:ext cx="1313544" cy="3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USB</a:t>
            </a:r>
          </a:p>
        </p:txBody>
      </p:sp>
      <p:cxnSp>
        <p:nvCxnSpPr>
          <p:cNvPr id="26" name="Přímá spojovací čára 25"/>
          <p:cNvCxnSpPr>
            <a:stCxn id="14" idx="1"/>
            <a:endCxn id="16" idx="3"/>
          </p:cNvCxnSpPr>
          <p:nvPr/>
        </p:nvCxnSpPr>
        <p:spPr>
          <a:xfrm rot="10800000">
            <a:off x="4122057" y="3403600"/>
            <a:ext cx="950686" cy="40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Přímá spojovací čára 26"/>
          <p:cNvCxnSpPr>
            <a:stCxn id="14" idx="0"/>
            <a:endCxn id="13" idx="2"/>
          </p:cNvCxnSpPr>
          <p:nvPr/>
        </p:nvCxnSpPr>
        <p:spPr>
          <a:xfrm rot="5400000" flipH="1" flipV="1">
            <a:off x="5718630" y="3156858"/>
            <a:ext cx="1596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Přímá spojovací čára 27"/>
          <p:cNvCxnSpPr>
            <a:stCxn id="15" idx="1"/>
            <a:endCxn id="22" idx="3"/>
          </p:cNvCxnSpPr>
          <p:nvPr/>
        </p:nvCxnSpPr>
        <p:spPr>
          <a:xfrm rot="10800000">
            <a:off x="4122057" y="4800601"/>
            <a:ext cx="950686" cy="1092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Přímá spojovací čára 28"/>
          <p:cNvCxnSpPr>
            <a:stCxn id="15" idx="1"/>
            <a:endCxn id="21" idx="3"/>
          </p:cNvCxnSpPr>
          <p:nvPr/>
        </p:nvCxnSpPr>
        <p:spPr>
          <a:xfrm rot="10800000">
            <a:off x="4122057" y="4060373"/>
            <a:ext cx="950686" cy="18324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Přímá spojovací čára 29"/>
          <p:cNvCxnSpPr>
            <a:stCxn id="15" idx="1"/>
            <a:endCxn id="23" idx="3"/>
          </p:cNvCxnSpPr>
          <p:nvPr/>
        </p:nvCxnSpPr>
        <p:spPr>
          <a:xfrm rot="10800000">
            <a:off x="4122057" y="5540831"/>
            <a:ext cx="950686" cy="3519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Přímá spojovací čára 30"/>
          <p:cNvCxnSpPr>
            <a:stCxn id="15" idx="1"/>
            <a:endCxn id="24" idx="3"/>
          </p:cNvCxnSpPr>
          <p:nvPr/>
        </p:nvCxnSpPr>
        <p:spPr>
          <a:xfrm rot="10800000" flipV="1">
            <a:off x="4122057" y="5892800"/>
            <a:ext cx="950686" cy="388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Přímá spojovací čára 31"/>
          <p:cNvCxnSpPr>
            <a:stCxn id="15" idx="3"/>
            <a:endCxn id="25" idx="1"/>
          </p:cNvCxnSpPr>
          <p:nvPr/>
        </p:nvCxnSpPr>
        <p:spPr>
          <a:xfrm>
            <a:off x="6524172" y="5892801"/>
            <a:ext cx="798284" cy="3628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Přímá spojovací čára 32"/>
          <p:cNvCxnSpPr>
            <a:stCxn id="15" idx="3"/>
            <a:endCxn id="20" idx="1"/>
          </p:cNvCxnSpPr>
          <p:nvPr/>
        </p:nvCxnSpPr>
        <p:spPr>
          <a:xfrm flipV="1">
            <a:off x="6524172" y="5598884"/>
            <a:ext cx="798284" cy="2939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Přímá spojovací čára 33"/>
          <p:cNvCxnSpPr>
            <a:stCxn id="15" idx="3"/>
            <a:endCxn id="19" idx="1"/>
          </p:cNvCxnSpPr>
          <p:nvPr/>
        </p:nvCxnSpPr>
        <p:spPr>
          <a:xfrm flipV="1">
            <a:off x="6524172" y="4844142"/>
            <a:ext cx="798284" cy="1048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Přímá spojovací čára 34"/>
          <p:cNvCxnSpPr>
            <a:stCxn id="15" idx="3"/>
            <a:endCxn id="18" idx="1"/>
          </p:cNvCxnSpPr>
          <p:nvPr/>
        </p:nvCxnSpPr>
        <p:spPr>
          <a:xfrm flipV="1">
            <a:off x="6524172" y="4187371"/>
            <a:ext cx="798284" cy="17054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bdélník 36"/>
          <p:cNvSpPr/>
          <p:nvPr/>
        </p:nvSpPr>
        <p:spPr>
          <a:xfrm>
            <a:off x="7489371" y="3207657"/>
            <a:ext cx="1422400" cy="3773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i="1" dirty="0" err="1"/>
              <a:t>chipset</a:t>
            </a:r>
            <a:endParaRPr lang="cs-CZ" i="1" dirty="0"/>
          </a:p>
        </p:txBody>
      </p:sp>
      <p:cxnSp>
        <p:nvCxnSpPr>
          <p:cNvPr id="38" name="Přímá spojovací šipka 37"/>
          <p:cNvCxnSpPr>
            <a:stCxn id="37" idx="1"/>
          </p:cNvCxnSpPr>
          <p:nvPr/>
        </p:nvCxnSpPr>
        <p:spPr>
          <a:xfrm rot="10800000" flipV="1">
            <a:off x="7141029" y="3396342"/>
            <a:ext cx="348342" cy="362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Přímá spojovací čára 41"/>
          <p:cNvCxnSpPr/>
          <p:nvPr/>
        </p:nvCxnSpPr>
        <p:spPr>
          <a:xfrm>
            <a:off x="7257143" y="2496457"/>
            <a:ext cx="3918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ovací čára 45"/>
          <p:cNvCxnSpPr/>
          <p:nvPr/>
        </p:nvCxnSpPr>
        <p:spPr>
          <a:xfrm>
            <a:off x="7257143" y="2844800"/>
            <a:ext cx="39188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ovací čára 51"/>
          <p:cNvCxnSpPr>
            <a:stCxn id="14" idx="2"/>
            <a:endCxn id="15" idx="0"/>
          </p:cNvCxnSpPr>
          <p:nvPr/>
        </p:nvCxnSpPr>
        <p:spPr>
          <a:xfrm rot="5400000">
            <a:off x="5330372" y="4851400"/>
            <a:ext cx="936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Přímá spojovací čára 52"/>
          <p:cNvCxnSpPr/>
          <p:nvPr/>
        </p:nvCxnSpPr>
        <p:spPr>
          <a:xfrm>
            <a:off x="203200" y="4180114"/>
            <a:ext cx="7982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ovéPole 53"/>
          <p:cNvSpPr txBox="1"/>
          <p:nvPr/>
        </p:nvSpPr>
        <p:spPr>
          <a:xfrm>
            <a:off x="232229" y="3425372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HyperTransport</a:t>
            </a:r>
            <a:r>
              <a:rPr lang="cs-CZ" dirty="0"/>
              <a:t> sběrnice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Sběrnice </a:t>
            </a:r>
            <a:r>
              <a:rPr lang="cs-CZ" sz="2800" dirty="0" err="1">
                <a:latin typeface="Calibri" panose="020F0502020204030204" pitchFamily="34" charset="0"/>
              </a:rPr>
              <a:t>HyperTransport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Šířka 2,4,8,16, 32bitů,na 200MHz – 1GHz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vysoká datová propustnost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duplexní provoz</a:t>
            </a:r>
          </a:p>
          <a:p>
            <a:pPr marL="0" indent="0">
              <a:buFontTx/>
              <a:buNone/>
            </a:pPr>
            <a:endParaRPr lang="cs-CZ" dirty="0">
              <a:sym typeface="Wingdings" pitchFamily="2" charset="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130" y="3261077"/>
            <a:ext cx="7196138" cy="259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785359" cy="550415"/>
          </a:xfrm>
        </p:spPr>
        <p:txBody>
          <a:bodyPr>
            <a:noAutofit/>
          </a:bodyPr>
          <a:lstStyle/>
          <a:p>
            <a:r>
              <a:rPr lang="cs-CZ" dirty="0" err="1">
                <a:latin typeface="Calibri" panose="020F0502020204030204" pitchFamily="34" charset="0"/>
              </a:rPr>
              <a:t>HyperTransport</a:t>
            </a:r>
            <a:r>
              <a:rPr lang="cs-CZ" dirty="0">
                <a:latin typeface="Calibri" panose="020F0502020204030204" pitchFamily="34" charset="0"/>
              </a:rPr>
              <a:t> a jeho topologie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4518025" y="3154363"/>
            <a:ext cx="1079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7916" tIns="0" rIns="0" bIns="0" anchor="ctr">
            <a:spAutoFit/>
          </a:bodyPr>
          <a:lstStyle/>
          <a:p>
            <a:br>
              <a:rPr lang="cs-CZ"/>
            </a:br>
            <a:endParaRPr lang="cs-CZ"/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250825" y="1291771"/>
            <a:ext cx="8642350" cy="483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74638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Topologie HT je řetězová (</a:t>
            </a:r>
            <a:r>
              <a:rPr lang="cs-CZ" sz="2400" dirty="0" err="1">
                <a:latin typeface="Calibri" panose="020F0502020204030204" pitchFamily="34" charset="0"/>
              </a:rPr>
              <a:t>daisy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400" dirty="0" err="1">
                <a:latin typeface="Calibri" panose="020F0502020204030204" pitchFamily="34" charset="0"/>
              </a:rPr>
              <a:t>chain</a:t>
            </a:r>
            <a:r>
              <a:rPr lang="cs-CZ" sz="2400" dirty="0">
                <a:latin typeface="Calibri" panose="020F0502020204030204" pitchFamily="34" charset="0"/>
              </a:rPr>
              <a:t>)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jednotlivé prvky jsou tvořeny tunely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koncovými zařízeními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I/O huby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mosty a přepínači (</a:t>
            </a:r>
            <a:r>
              <a:rPr lang="cs-CZ" sz="2000" dirty="0" err="1">
                <a:latin typeface="Calibri" panose="020F0502020204030204" pitchFamily="34" charset="0"/>
              </a:rPr>
              <a:t>switch</a:t>
            </a:r>
            <a:r>
              <a:rPr lang="cs-CZ" sz="2000" dirty="0">
                <a:latin typeface="Calibri" panose="020F0502020204030204" pitchFamily="34" charset="0"/>
              </a:rPr>
              <a:t>)</a:t>
            </a:r>
          </a:p>
          <a:p>
            <a:pPr marL="274638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Nejmenší řetěz může být tvořen mostem a koncovým zařízením.</a:t>
            </a:r>
          </a:p>
          <a:p>
            <a:pPr marL="274638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Největší řetěz je možné vytvořit z mostu a 31 zařízení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maximum pro HT je celkových 32 prvků na sběrnici</a:t>
            </a:r>
          </a:p>
          <a:p>
            <a:pPr marL="274638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Prvky v HT sběrnici jsou 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HT Host - zdroj informací a signálů pro ostatní HT čipy včetně mostů, tunelů a koncových zařízení</a:t>
            </a:r>
          </a:p>
          <a:p>
            <a:pPr marL="808038" lvl="3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>
                <a:latin typeface="Calibri" panose="020F0502020204030204" pitchFamily="34" charset="0"/>
              </a:rPr>
              <a:t>obvykle zabudován v řadiči, tedy v procesorech a </a:t>
            </a:r>
            <a:r>
              <a:rPr lang="cs-CZ" sz="1600" dirty="0" err="1">
                <a:latin typeface="Calibri" panose="020F0502020204030204" pitchFamily="34" charset="0"/>
              </a:rPr>
              <a:t>northbridge</a:t>
            </a:r>
            <a:r>
              <a:rPr lang="cs-CZ" sz="1600" dirty="0">
                <a:latin typeface="Calibri" panose="020F0502020204030204" pitchFamily="34" charset="0"/>
              </a:rPr>
              <a:t> čipech. 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HT End (</a:t>
            </a:r>
            <a:r>
              <a:rPr lang="cs-CZ" sz="2000" dirty="0" err="1">
                <a:latin typeface="Calibri" panose="020F0502020204030204" pitchFamily="34" charset="0"/>
              </a:rPr>
              <a:t>Cave</a:t>
            </a:r>
            <a:r>
              <a:rPr lang="cs-CZ" sz="2000" dirty="0">
                <a:latin typeface="Calibri" panose="020F0502020204030204" pitchFamily="34" charset="0"/>
              </a:rPr>
              <a:t>) device - koncové zařízení (např. I/O hub, nebo i tunel), tvoří konec HT řetězu</a:t>
            </a:r>
            <a:endParaRPr lang="cs-CZ" sz="21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06241" y="478941"/>
            <a:ext cx="4831080" cy="550415"/>
          </a:xfrm>
        </p:spPr>
        <p:txBody>
          <a:bodyPr>
            <a:noAutofit/>
          </a:bodyPr>
          <a:lstStyle/>
          <a:p>
            <a:r>
              <a:rPr lang="cs-CZ" dirty="0" err="1">
                <a:latin typeface="Calibri" panose="020F0502020204030204" pitchFamily="34" charset="0"/>
              </a:rPr>
              <a:t>HyperTransport</a:t>
            </a:r>
            <a:r>
              <a:rPr lang="cs-CZ" dirty="0">
                <a:latin typeface="Calibri" panose="020F0502020204030204" pitchFamily="34" charset="0"/>
              </a:rPr>
              <a:t> a jeho topologie</a:t>
            </a: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4518025" y="3154363"/>
            <a:ext cx="1079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7916" tIns="0" rIns="0" bIns="0" anchor="ctr">
            <a:spAutoFit/>
          </a:bodyPr>
          <a:lstStyle/>
          <a:p>
            <a:br>
              <a:rPr lang="cs-CZ"/>
            </a:br>
            <a:endParaRPr lang="cs-CZ"/>
          </a:p>
        </p:txBody>
      </p:sp>
      <p:sp>
        <p:nvSpPr>
          <p:cNvPr id="90123" name="Text Box 11"/>
          <p:cNvSpPr txBox="1">
            <a:spLocks noChangeArrowheads="1"/>
          </p:cNvSpPr>
          <p:nvPr/>
        </p:nvSpPr>
        <p:spPr bwMode="auto">
          <a:xfrm>
            <a:off x="250825" y="1700213"/>
            <a:ext cx="8642350" cy="401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74638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HT </a:t>
            </a:r>
            <a:r>
              <a:rPr lang="cs-CZ" sz="2400" dirty="0" err="1">
                <a:latin typeface="Calibri" panose="020F0502020204030204" pitchFamily="34" charset="0"/>
              </a:rPr>
              <a:t>Tunnel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zařízení s dvěma HT spojeními - </a:t>
            </a:r>
            <a:r>
              <a:rPr lang="cs-CZ" sz="2000" dirty="0" err="1">
                <a:latin typeface="Calibri" panose="020F0502020204030204" pitchFamily="34" charset="0"/>
              </a:rPr>
              <a:t>upstream</a:t>
            </a:r>
            <a:r>
              <a:rPr lang="cs-CZ" sz="2000" dirty="0">
                <a:latin typeface="Calibri" panose="020F0502020204030204" pitchFamily="34" charset="0"/>
              </a:rPr>
              <a:t> a </a:t>
            </a:r>
            <a:r>
              <a:rPr lang="cs-CZ" sz="2000" dirty="0" err="1">
                <a:latin typeface="Calibri" panose="020F0502020204030204" pitchFamily="34" charset="0"/>
              </a:rPr>
              <a:t>downstream</a:t>
            </a:r>
            <a:r>
              <a:rPr lang="cs-CZ" sz="2000" dirty="0">
                <a:latin typeface="Calibri" panose="020F0502020204030204" pitchFamily="34" charset="0"/>
              </a:rPr>
              <a:t> linky, mezi nimiž je samotné zařízení. </a:t>
            </a:r>
          </a:p>
          <a:p>
            <a:pPr marL="808038" lvl="2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jde o základní stavební kameny HT řetězu</a:t>
            </a:r>
          </a:p>
          <a:p>
            <a:pPr marL="808038" lvl="2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logické spojení mezi tunely funguje podobně jako sběrnicová topologie </a:t>
            </a:r>
          </a:p>
          <a:p>
            <a:pPr marL="1082675" lvl="3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>
                <a:latin typeface="Calibri" panose="020F0502020204030204" pitchFamily="34" charset="0"/>
              </a:rPr>
              <a:t>zařízení se podívá do hlavičky </a:t>
            </a:r>
            <a:r>
              <a:rPr lang="cs-CZ" sz="1600" dirty="0" err="1">
                <a:latin typeface="Calibri" panose="020F0502020204030204" pitchFamily="34" charset="0"/>
              </a:rPr>
              <a:t>packetu</a:t>
            </a:r>
            <a:r>
              <a:rPr lang="cs-CZ" sz="1600" dirty="0">
                <a:latin typeface="Calibri" panose="020F0502020204030204" pitchFamily="34" charset="0"/>
              </a:rPr>
              <a:t>, který mu po </a:t>
            </a:r>
            <a:r>
              <a:rPr lang="cs-CZ" sz="1600" dirty="0" err="1">
                <a:latin typeface="Calibri" panose="020F0502020204030204" pitchFamily="34" charset="0"/>
              </a:rPr>
              <a:t>downstream</a:t>
            </a:r>
            <a:r>
              <a:rPr lang="cs-CZ" sz="1600" dirty="0">
                <a:latin typeface="Calibri" panose="020F0502020204030204" pitchFamily="34" charset="0"/>
              </a:rPr>
              <a:t> linku přijde a v případě, že je pro něj, </a:t>
            </a:r>
            <a:r>
              <a:rPr lang="cs-CZ" sz="1600" dirty="0" err="1">
                <a:latin typeface="Calibri" panose="020F0502020204030204" pitchFamily="34" charset="0"/>
              </a:rPr>
              <a:t>packet</a:t>
            </a:r>
            <a:r>
              <a:rPr lang="cs-CZ" sz="1600" dirty="0">
                <a:latin typeface="Calibri" panose="020F0502020204030204" pitchFamily="34" charset="0"/>
              </a:rPr>
              <a:t> si ponechá. V případě, že pro něj </a:t>
            </a:r>
            <a:r>
              <a:rPr lang="cs-CZ" sz="1600" dirty="0" err="1">
                <a:latin typeface="Calibri" panose="020F0502020204030204" pitchFamily="34" charset="0"/>
              </a:rPr>
              <a:t>packet</a:t>
            </a:r>
            <a:r>
              <a:rPr lang="cs-CZ" sz="1600" dirty="0">
                <a:latin typeface="Calibri" panose="020F0502020204030204" pitchFamily="34" charset="0"/>
              </a:rPr>
              <a:t> určen není, přepošle ho dalšímu tunelu po </a:t>
            </a:r>
            <a:r>
              <a:rPr lang="cs-CZ" sz="1600" dirty="0" err="1">
                <a:latin typeface="Calibri" panose="020F0502020204030204" pitchFamily="34" charset="0"/>
              </a:rPr>
              <a:t>upstream</a:t>
            </a:r>
            <a:r>
              <a:rPr lang="cs-CZ" sz="1600" dirty="0">
                <a:latin typeface="Calibri" panose="020F0502020204030204" pitchFamily="34" charset="0"/>
              </a:rPr>
              <a:t> lince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HT I/O Hub - klasický </a:t>
            </a:r>
            <a:r>
              <a:rPr lang="cs-CZ" sz="2000" dirty="0" err="1">
                <a:latin typeface="Calibri" panose="020F0502020204030204" pitchFamily="34" charset="0"/>
              </a:rPr>
              <a:t>southbridge</a:t>
            </a:r>
            <a:r>
              <a:rPr lang="cs-CZ" sz="2000" dirty="0">
                <a:latin typeface="Calibri" panose="020F0502020204030204" pitchFamily="34" charset="0"/>
              </a:rPr>
              <a:t>,</a:t>
            </a:r>
          </a:p>
          <a:p>
            <a:pPr marL="808038" lvl="2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ovládá ATA rozhraní, sériové/paralelní porty, USB, </a:t>
            </a:r>
            <a:r>
              <a:rPr lang="cs-CZ" dirty="0" err="1">
                <a:latin typeface="Calibri" panose="020F0502020204030204" pitchFamily="34" charset="0"/>
              </a:rPr>
              <a:t>FireWire</a:t>
            </a:r>
            <a:r>
              <a:rPr lang="cs-CZ" dirty="0">
                <a:latin typeface="Calibri" panose="020F0502020204030204" pitchFamily="34" charset="0"/>
              </a:rPr>
              <a:t>, atd. </a:t>
            </a:r>
          </a:p>
          <a:p>
            <a:pPr marL="533400" lvl="1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HT </a:t>
            </a:r>
            <a:r>
              <a:rPr lang="cs-CZ" sz="2000" dirty="0" err="1">
                <a:latin typeface="Calibri" panose="020F0502020204030204" pitchFamily="34" charset="0"/>
              </a:rPr>
              <a:t>Switch</a:t>
            </a:r>
            <a:r>
              <a:rPr lang="cs-CZ" sz="2000" dirty="0">
                <a:latin typeface="Calibri" panose="020F0502020204030204" pitchFamily="34" charset="0"/>
              </a:rPr>
              <a:t> </a:t>
            </a:r>
          </a:p>
          <a:p>
            <a:pPr marL="808038" lvl="2" indent="-2746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stará se o spojení mezi více HT I/O datovými toky a zajišťuje komunikaci mezi HT I/O zařízeními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Periferní sběrnice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Začíná v jižním mostu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chipsetu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a je zakončena rozšiřujícími sloty pro rozšiřující karty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Typy sběrnic: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PCI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AGP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PCI Express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USB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</a:rPr>
              <a:t>ThunderBolt</a:t>
            </a:r>
            <a:endParaRPr lang="cs-CZ" sz="2400" dirty="0">
              <a:latin typeface="Calibri" panose="020F0502020204030204" pitchFamily="34" charset="0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0" y="0"/>
            <a:ext cx="1079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7916" tIns="0" rIns="0" bIns="0" anchor="ctr">
            <a:spAutoFit/>
          </a:bodyPr>
          <a:lstStyle/>
          <a:p>
            <a:br>
              <a:rPr lang="cs-CZ"/>
            </a:br>
            <a:endParaRPr lang="cs-CZ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46120" y="478941"/>
            <a:ext cx="5897880" cy="550415"/>
          </a:xfrm>
        </p:spPr>
        <p:txBody>
          <a:bodyPr>
            <a:noAutofit/>
          </a:bodyPr>
          <a:lstStyle/>
          <a:p>
            <a:r>
              <a:rPr lang="cs-CZ" sz="2000" dirty="0">
                <a:latin typeface="Calibri" panose="020F0502020204030204" pitchFamily="34" charset="0"/>
              </a:rPr>
              <a:t>PCI –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000" dirty="0" err="1">
                <a:latin typeface="Calibri" panose="020F0502020204030204" pitchFamily="34" charset="0"/>
              </a:rPr>
              <a:t>Peripheral</a:t>
            </a:r>
            <a:r>
              <a:rPr lang="cs-CZ" sz="2000" dirty="0">
                <a:latin typeface="Calibri" panose="020F0502020204030204" pitchFamily="34" charset="0"/>
              </a:rPr>
              <a:t> </a:t>
            </a:r>
            <a:r>
              <a:rPr lang="cs-CZ" sz="2000" dirty="0" err="1">
                <a:latin typeface="Calibri" panose="020F0502020204030204" pitchFamily="34" charset="0"/>
              </a:rPr>
              <a:t>Component</a:t>
            </a:r>
            <a:r>
              <a:rPr lang="cs-CZ" sz="2000" dirty="0">
                <a:latin typeface="Calibri" panose="020F0502020204030204" pitchFamily="34" charset="0"/>
              </a:rPr>
              <a:t> </a:t>
            </a:r>
            <a:r>
              <a:rPr lang="cs-CZ" sz="2000" dirty="0" err="1">
                <a:latin typeface="Calibri" panose="020F0502020204030204" pitchFamily="34" charset="0"/>
              </a:rPr>
              <a:t>Interconnect</a:t>
            </a:r>
            <a:endParaRPr lang="cs-CZ" sz="2200" dirty="0">
              <a:latin typeface="Calibri" panose="020F0502020204030204" pitchFamily="3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Navržena pro Pentia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Oddělena od procesorové sběrnice mosty (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spec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. obvody) </a:t>
            </a:r>
            <a:r>
              <a:rPr lang="cs-CZ" sz="2800" dirty="0">
                <a:latin typeface="Calibri" panose="020F0502020204030204" pitchFamily="34" charset="0"/>
                <a:cs typeface="+mn-cs"/>
                <a:sym typeface="Wingdings" pitchFamily="2" charset="2"/>
              </a:rPr>
              <a:t>- taktovací frekvence nezávislá na frekvenci mikroprocesoru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  <a:sym typeface="Wingdings" pitchFamily="2" charset="2"/>
              </a:rPr>
              <a:t>Přinesla </a:t>
            </a:r>
            <a:r>
              <a:rPr lang="cs-CZ" sz="2800" dirty="0" err="1">
                <a:latin typeface="Calibri" panose="020F0502020204030204" pitchFamily="34" charset="0"/>
                <a:cs typeface="+mn-cs"/>
                <a:sym typeface="Wingdings" pitchFamily="2" charset="2"/>
              </a:rPr>
              <a:t>PnP</a:t>
            </a:r>
            <a:endParaRPr lang="cs-CZ" sz="2800" dirty="0">
              <a:latin typeface="Calibri" panose="020F0502020204030204" pitchFamily="34" charset="0"/>
              <a:cs typeface="+mn-cs"/>
              <a:sym typeface="Wingdings" pitchFamily="2" charset="2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PCI 2.1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  <a:sym typeface="Wingdings" pitchFamily="2" charset="2"/>
              </a:rPr>
              <a:t>Používá 32 a 64bitový protokol a dvojí napájení 3.3V a 5V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PCI 2.2 drobná vylepšení v definicích přenosového protokolu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PCI 2.3 nepodporuje 5V adaptéry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  <a:sym typeface="Wingdings" pitchFamily="2" charset="2"/>
              </a:rPr>
              <a:t>Existují různé varianty patic PCI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0" algn="l"/>
              </a:tabLst>
            </a:pPr>
            <a:endParaRPr lang="cs-CZ" sz="2500" dirty="0">
              <a:solidFill>
                <a:schemeClr val="tx1">
                  <a:lumMod val="65000"/>
                  <a:lumOff val="35000"/>
                </a:schemeClr>
              </a:solidFill>
              <a:cs typeface="+mn-cs"/>
              <a:sym typeface="Wingdings" pitchFamily="2" charset="2"/>
            </a:endParaRPr>
          </a:p>
          <a:p>
            <a:pPr marL="0" indent="0">
              <a:buFontTx/>
              <a:buNone/>
            </a:pPr>
            <a:endParaRPr lang="cs-CZ" dirty="0">
              <a:sym typeface="Wingdings" pitchFamily="2" charset="2"/>
            </a:endParaRPr>
          </a:p>
          <a:p>
            <a:pPr marL="0" indent="0">
              <a:buFontTx/>
              <a:buNone/>
            </a:pPr>
            <a:endParaRPr lang="cs-CZ" dirty="0">
              <a:sym typeface="Wingdings" pitchFamily="2" charset="2"/>
            </a:endParaRPr>
          </a:p>
        </p:txBody>
      </p:sp>
      <p:pic>
        <p:nvPicPr>
          <p:cNvPr id="32782" name="Picture 14" descr="1u-pci-riser"/>
          <p:cNvPicPr>
            <a:picLocks noChangeAspect="1" noChangeArrowheads="1"/>
          </p:cNvPicPr>
          <p:nvPr/>
        </p:nvPicPr>
        <p:blipFill>
          <a:blip r:embed="rId3"/>
          <a:srcRect l="11375" t="32777" r="11166" b="37000"/>
          <a:stretch>
            <a:fillRect/>
          </a:stretch>
        </p:blipFill>
        <p:spPr bwMode="auto">
          <a:xfrm>
            <a:off x="5120621" y="5491536"/>
            <a:ext cx="3959225" cy="1158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Calibri" panose="020F0502020204030204" pitchFamily="34" charset="0"/>
              </a:rPr>
              <a:t>Základní deska (</a:t>
            </a:r>
            <a:r>
              <a:rPr lang="cs-CZ" dirty="0" err="1">
                <a:latin typeface="Calibri" panose="020F0502020204030204" pitchFamily="34" charset="0"/>
              </a:rPr>
              <a:t>mainboard</a:t>
            </a:r>
            <a:r>
              <a:rPr lang="cs-CZ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+mn-lt"/>
              </a:rPr>
              <a:t>Typický stolní počítač má mikroprocesor, hlavní paměť a další důležité komponenty připojené k základní desce.</a:t>
            </a: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+mn-lt"/>
              </a:rPr>
              <a:t>Základní deska nabízí elektrické přípojky (konektory), kterými komunikuje s ostatními komponenty systému. </a:t>
            </a: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+mn-lt"/>
              </a:rPr>
              <a:t>Další komponenty, jako jsou externí úložiště, regulátory pro zobrazení videa a zvuku, a periferní zařízení mohou být připojeny k základní desce jako zásuvné karty nebo pomocí kabelů. U moderních počítačů je stále běžnější začlenit některé z těchto periferií do desky samotné. </a:t>
            </a:r>
          </a:p>
          <a:p>
            <a:pPr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0742" y="478941"/>
            <a:ext cx="4726577" cy="550415"/>
          </a:xfrm>
        </p:spPr>
        <p:txBody>
          <a:bodyPr>
            <a:noAutofit/>
          </a:bodyPr>
          <a:lstStyle/>
          <a:p>
            <a:r>
              <a:rPr lang="cs-CZ" dirty="0">
                <a:latin typeface="Calibri" panose="020F0502020204030204" pitchFamily="34" charset="0"/>
              </a:rPr>
              <a:t>AGP – </a:t>
            </a:r>
            <a:r>
              <a:rPr lang="cs-CZ" dirty="0" err="1">
                <a:latin typeface="Calibri" panose="020F0502020204030204" pitchFamily="34" charset="0"/>
              </a:rPr>
              <a:t>Accelerated</a:t>
            </a:r>
            <a:r>
              <a:rPr lang="cs-CZ" dirty="0">
                <a:latin typeface="Calibri" panose="020F0502020204030204" pitchFamily="34" charset="0"/>
              </a:rPr>
              <a:t> </a:t>
            </a:r>
            <a:r>
              <a:rPr lang="cs-CZ" dirty="0" err="1">
                <a:latin typeface="Calibri" panose="020F0502020204030204" pitchFamily="34" charset="0"/>
              </a:rPr>
              <a:t>Graphics</a:t>
            </a:r>
            <a:r>
              <a:rPr lang="cs-CZ" dirty="0">
                <a:latin typeface="Calibri" panose="020F0502020204030204" pitchFamily="34" charset="0"/>
              </a:rPr>
              <a:t> Port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Zvýšení výkonu od Intelu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Určena pro přenos dat do zobrazovací soustavy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Propojuje grafický adaptér přímo s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North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Bridge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+mn-cs"/>
                <a:sym typeface="Wingdings" pitchFamily="2" charset="2"/>
              </a:rPr>
              <a:t>-vyhrazená sběrnice pro přenos obrazu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  <a:sym typeface="Wingdings" pitchFamily="2" charset="2"/>
              </a:rPr>
              <a:t>Propustnost 2132 MB/s</a:t>
            </a:r>
          </a:p>
          <a:p>
            <a:pPr marL="274638" indent="-274638">
              <a:buFontTx/>
              <a:buNone/>
            </a:pPr>
            <a:endParaRPr lang="cs-CZ" sz="2800" dirty="0"/>
          </a:p>
        </p:txBody>
      </p:sp>
      <p:sp>
        <p:nvSpPr>
          <p:cNvPr id="13" name="Obdélník 12"/>
          <p:cNvSpPr/>
          <p:nvPr/>
        </p:nvSpPr>
        <p:spPr>
          <a:xfrm>
            <a:off x="4542972" y="3222172"/>
            <a:ext cx="2888343" cy="7402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Mikroprocesor</a:t>
            </a:r>
          </a:p>
        </p:txBody>
      </p:sp>
      <p:sp>
        <p:nvSpPr>
          <p:cNvPr id="14" name="Zaoblený obdélník 13"/>
          <p:cNvSpPr/>
          <p:nvPr/>
        </p:nvSpPr>
        <p:spPr>
          <a:xfrm>
            <a:off x="5261429" y="4122057"/>
            <a:ext cx="1451429" cy="11466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North</a:t>
            </a:r>
            <a:endParaRPr lang="cs-CZ" dirty="0"/>
          </a:p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5" name="Zaoblený obdélník 14"/>
          <p:cNvSpPr/>
          <p:nvPr/>
        </p:nvSpPr>
        <p:spPr>
          <a:xfrm>
            <a:off x="5261429" y="5522687"/>
            <a:ext cx="1451429" cy="11466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South</a:t>
            </a:r>
            <a:endParaRPr lang="cs-CZ" dirty="0"/>
          </a:p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6" name="Zaoblený obdélník 15"/>
          <p:cNvSpPr/>
          <p:nvPr/>
        </p:nvSpPr>
        <p:spPr>
          <a:xfrm>
            <a:off x="3077028" y="4122057"/>
            <a:ext cx="1233715" cy="333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AGP</a:t>
            </a:r>
          </a:p>
        </p:txBody>
      </p:sp>
      <p:sp>
        <p:nvSpPr>
          <p:cNvPr id="17" name="Zaoblený obdélník 16"/>
          <p:cNvSpPr/>
          <p:nvPr/>
        </p:nvSpPr>
        <p:spPr>
          <a:xfrm>
            <a:off x="7551057" y="4122057"/>
            <a:ext cx="1233715" cy="5878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operační paměť</a:t>
            </a:r>
          </a:p>
        </p:txBody>
      </p:sp>
      <p:cxnSp>
        <p:nvCxnSpPr>
          <p:cNvPr id="26" name="Přímá spojovací čára 25"/>
          <p:cNvCxnSpPr>
            <a:stCxn id="14" idx="1"/>
            <a:endCxn id="16" idx="3"/>
          </p:cNvCxnSpPr>
          <p:nvPr/>
        </p:nvCxnSpPr>
        <p:spPr>
          <a:xfrm rot="10800000">
            <a:off x="4310743" y="4288971"/>
            <a:ext cx="950686" cy="40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Přímá spojovací čára 26"/>
          <p:cNvCxnSpPr>
            <a:stCxn id="14" idx="0"/>
            <a:endCxn id="13" idx="2"/>
          </p:cNvCxnSpPr>
          <p:nvPr/>
        </p:nvCxnSpPr>
        <p:spPr>
          <a:xfrm rot="5400000" flipH="1" flipV="1">
            <a:off x="5907316" y="4042229"/>
            <a:ext cx="1596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Pravoúhlá spojovací čára 35"/>
          <p:cNvCxnSpPr/>
          <p:nvPr/>
        </p:nvCxnSpPr>
        <p:spPr>
          <a:xfrm flipV="1">
            <a:off x="6727372" y="4198256"/>
            <a:ext cx="838199" cy="279400"/>
          </a:xfrm>
          <a:prstGeom prst="bentConnector3">
            <a:avLst>
              <a:gd name="adj1" fmla="val 2229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Pravoúhlá spojovací čára 38"/>
          <p:cNvCxnSpPr>
            <a:stCxn id="14" idx="3"/>
            <a:endCxn id="17" idx="1"/>
          </p:cNvCxnSpPr>
          <p:nvPr/>
        </p:nvCxnSpPr>
        <p:spPr>
          <a:xfrm flipV="1">
            <a:off x="6712858" y="4415971"/>
            <a:ext cx="838199" cy="27940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Přímá spojovací čára 39"/>
          <p:cNvCxnSpPr>
            <a:stCxn id="14" idx="2"/>
            <a:endCxn id="15" idx="0"/>
          </p:cNvCxnSpPr>
          <p:nvPr/>
        </p:nvCxnSpPr>
        <p:spPr>
          <a:xfrm rot="5400000">
            <a:off x="5860143" y="5395686"/>
            <a:ext cx="2540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Přímá spojovací čára 42"/>
          <p:cNvCxnSpPr/>
          <p:nvPr/>
        </p:nvCxnSpPr>
        <p:spPr>
          <a:xfrm>
            <a:off x="203200" y="4180114"/>
            <a:ext cx="7982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ovéPole 43"/>
          <p:cNvSpPr txBox="1"/>
          <p:nvPr/>
        </p:nvSpPr>
        <p:spPr>
          <a:xfrm>
            <a:off x="348343" y="3817257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FSB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PCI-Express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PCI-Express (též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PCIe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, PCI-E) je standard systémové sběrnice, který byl vytvořen jako náhrada za starší standardy PCI, PCI-X a AGP. 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Jedná se o dvoubodové spoje, na kterých jsou data přenášena bez potřeby adresy (adresace zařízení). 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Sběrnice PCI-Express používá sériový přenos dat (na rozdíl od svých předchůdců), protože to přináší proti paralelnímu přenosu některé výhody, zejména možnost dále zvyšovat frekvenci, na které sběrnice pracuje (a tím i přenosovou rychlost).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Přenos dat po virtuální paralelní sběrnici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na vstupu data rozloží a na výstupu složí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Podpora Hot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Plug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 a Hot Swap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výměna hardware za běhu PC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Šířka sběrnice je volitelná a liší se počtem komunikačních kanálů a rychlostí přenosu.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Topologie </a:t>
            </a:r>
            <a:r>
              <a:rPr lang="cs-CZ" sz="2800" dirty="0" err="1">
                <a:latin typeface="Calibri" panose="020F0502020204030204" pitchFamily="34" charset="0"/>
              </a:rPr>
              <a:t>PCIe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7282" y="1585686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Topologie podobná jako u sběrnice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HyperTransport</a:t>
            </a:r>
            <a:endParaRPr lang="cs-CZ" sz="2800" dirty="0">
              <a:latin typeface="Calibri" panose="020F0502020204030204" pitchFamily="34" charset="0"/>
              <a:cs typeface="+mn-cs"/>
            </a:endParaRP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</a:rPr>
              <a:t>Bridge</a:t>
            </a:r>
            <a:r>
              <a:rPr lang="cs-CZ" sz="2400" dirty="0">
                <a:latin typeface="Calibri" panose="020F0502020204030204" pitchFamily="34" charset="0"/>
              </a:rPr>
              <a:t> – převod mezi </a:t>
            </a:r>
            <a:r>
              <a:rPr lang="cs-CZ" sz="2400" dirty="0" err="1">
                <a:latin typeface="Calibri" panose="020F0502020204030204" pitchFamily="34" charset="0"/>
              </a:rPr>
              <a:t>PCIe</a:t>
            </a:r>
            <a:r>
              <a:rPr lang="cs-CZ" sz="2400" dirty="0">
                <a:latin typeface="Calibri" panose="020F0502020204030204" pitchFamily="34" charset="0"/>
              </a:rPr>
              <a:t> a jinými typy sběrnic</a:t>
            </a: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Link – duplexní komunikační kanál</a:t>
            </a: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</a:rPr>
              <a:t>Root</a:t>
            </a:r>
            <a:r>
              <a:rPr lang="cs-CZ" sz="2400" dirty="0">
                <a:latin typeface="Calibri" panose="020F0502020204030204" pitchFamily="34" charset="0"/>
              </a:rPr>
              <a:t> </a:t>
            </a:r>
            <a:r>
              <a:rPr lang="cs-CZ" sz="2400" dirty="0" err="1">
                <a:latin typeface="Calibri" panose="020F0502020204030204" pitchFamily="34" charset="0"/>
              </a:rPr>
              <a:t>Complex</a:t>
            </a:r>
            <a:r>
              <a:rPr lang="cs-CZ" sz="2400" dirty="0">
                <a:latin typeface="Calibri" panose="020F0502020204030204" pitchFamily="34" charset="0"/>
              </a:rPr>
              <a:t> – začátek sběrnice</a:t>
            </a:r>
          </a:p>
        </p:txBody>
      </p:sp>
      <p:sp>
        <p:nvSpPr>
          <p:cNvPr id="13" name="Obdélník 12"/>
          <p:cNvSpPr/>
          <p:nvPr/>
        </p:nvSpPr>
        <p:spPr>
          <a:xfrm>
            <a:off x="5037909" y="2560321"/>
            <a:ext cx="1712685" cy="7402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Mikroprocesor</a:t>
            </a:r>
          </a:p>
        </p:txBody>
      </p:sp>
      <p:sp>
        <p:nvSpPr>
          <p:cNvPr id="14" name="Zaoblený obdélník 13"/>
          <p:cNvSpPr/>
          <p:nvPr/>
        </p:nvSpPr>
        <p:spPr>
          <a:xfrm>
            <a:off x="5161280" y="3460206"/>
            <a:ext cx="1451429" cy="11466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6" name="Zaoblený obdélník 15"/>
          <p:cNvSpPr/>
          <p:nvPr/>
        </p:nvSpPr>
        <p:spPr>
          <a:xfrm>
            <a:off x="2998651" y="3460206"/>
            <a:ext cx="1233715" cy="333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17" name="Zaoblený obdélník 16"/>
          <p:cNvSpPr/>
          <p:nvPr/>
        </p:nvSpPr>
        <p:spPr>
          <a:xfrm>
            <a:off x="7450908" y="3460206"/>
            <a:ext cx="1233715" cy="5878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operační paměť</a:t>
            </a:r>
          </a:p>
        </p:txBody>
      </p:sp>
      <p:sp>
        <p:nvSpPr>
          <p:cNvPr id="18" name="Zaoblený obdélník 17"/>
          <p:cNvSpPr/>
          <p:nvPr/>
        </p:nvSpPr>
        <p:spPr>
          <a:xfrm>
            <a:off x="7643221" y="4302034"/>
            <a:ext cx="1313544" cy="391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25" name="Zaoblený obdélník 24"/>
          <p:cNvSpPr/>
          <p:nvPr/>
        </p:nvSpPr>
        <p:spPr>
          <a:xfrm>
            <a:off x="7643221" y="6283234"/>
            <a:ext cx="1313544" cy="391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cxnSp>
        <p:nvCxnSpPr>
          <p:cNvPr id="26" name="Přímá spojovací čára 25"/>
          <p:cNvCxnSpPr>
            <a:stCxn id="14" idx="1"/>
            <a:endCxn id="16" idx="3"/>
          </p:cNvCxnSpPr>
          <p:nvPr/>
        </p:nvCxnSpPr>
        <p:spPr>
          <a:xfrm rot="10800000">
            <a:off x="4232366" y="3627120"/>
            <a:ext cx="928914" cy="406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Přímá spojovací čára 26"/>
          <p:cNvCxnSpPr>
            <a:stCxn id="14" idx="0"/>
            <a:endCxn id="13" idx="2"/>
          </p:cNvCxnSpPr>
          <p:nvPr/>
        </p:nvCxnSpPr>
        <p:spPr>
          <a:xfrm rot="5400000" flipH="1" flipV="1">
            <a:off x="5810795" y="3376750"/>
            <a:ext cx="159657" cy="725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Přímá spojovací čára 27"/>
          <p:cNvCxnSpPr>
            <a:stCxn id="42" idx="3"/>
          </p:cNvCxnSpPr>
          <p:nvPr/>
        </p:nvCxnSpPr>
        <p:spPr>
          <a:xfrm rot="10800000">
            <a:off x="3731622" y="5499463"/>
            <a:ext cx="1524000" cy="653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Přímá spojovací čára 28"/>
          <p:cNvCxnSpPr>
            <a:stCxn id="42" idx="3"/>
            <a:endCxn id="72" idx="3"/>
          </p:cNvCxnSpPr>
          <p:nvPr/>
        </p:nvCxnSpPr>
        <p:spPr>
          <a:xfrm rot="10800000">
            <a:off x="3938452" y="4917079"/>
            <a:ext cx="1317170" cy="64769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Přímá spojovací čára 29"/>
          <p:cNvCxnSpPr>
            <a:stCxn id="42" idx="3"/>
            <a:endCxn id="74" idx="3"/>
          </p:cNvCxnSpPr>
          <p:nvPr/>
        </p:nvCxnSpPr>
        <p:spPr>
          <a:xfrm rot="10800000" flipV="1">
            <a:off x="3938452" y="5564777"/>
            <a:ext cx="1317170" cy="83275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Přímá spojovací čára 31"/>
          <p:cNvCxnSpPr>
            <a:stCxn id="42" idx="0"/>
            <a:endCxn id="25" idx="1"/>
          </p:cNvCxnSpPr>
          <p:nvPr/>
        </p:nvCxnSpPr>
        <p:spPr>
          <a:xfrm>
            <a:off x="6663508" y="5564777"/>
            <a:ext cx="979713" cy="914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Přímá spojovací čára 32"/>
          <p:cNvCxnSpPr>
            <a:stCxn id="42" idx="0"/>
            <a:endCxn id="55" idx="1"/>
          </p:cNvCxnSpPr>
          <p:nvPr/>
        </p:nvCxnSpPr>
        <p:spPr>
          <a:xfrm>
            <a:off x="6663508" y="5564777"/>
            <a:ext cx="979713" cy="2540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Přímá spojovací čára 33"/>
          <p:cNvCxnSpPr>
            <a:stCxn id="42" idx="0"/>
            <a:endCxn id="54" idx="1"/>
          </p:cNvCxnSpPr>
          <p:nvPr/>
        </p:nvCxnSpPr>
        <p:spPr>
          <a:xfrm flipV="1">
            <a:off x="6663508" y="5158377"/>
            <a:ext cx="979713" cy="406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Přímá spojovací čára 34"/>
          <p:cNvCxnSpPr>
            <a:stCxn id="42" idx="0"/>
            <a:endCxn id="18" idx="1"/>
          </p:cNvCxnSpPr>
          <p:nvPr/>
        </p:nvCxnSpPr>
        <p:spPr>
          <a:xfrm flipV="1">
            <a:off x="6663508" y="4497977"/>
            <a:ext cx="979713" cy="10668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Pravoúhlá spojovací čára 35"/>
          <p:cNvCxnSpPr/>
          <p:nvPr/>
        </p:nvCxnSpPr>
        <p:spPr>
          <a:xfrm flipV="1">
            <a:off x="6627223" y="3536405"/>
            <a:ext cx="838199" cy="279400"/>
          </a:xfrm>
          <a:prstGeom prst="bentConnector3">
            <a:avLst>
              <a:gd name="adj1" fmla="val 22294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Pravoúhlá spojovací čára 38"/>
          <p:cNvCxnSpPr>
            <a:stCxn id="14" idx="3"/>
            <a:endCxn id="17" idx="1"/>
          </p:cNvCxnSpPr>
          <p:nvPr/>
        </p:nvCxnSpPr>
        <p:spPr>
          <a:xfrm flipV="1">
            <a:off x="6612709" y="3754120"/>
            <a:ext cx="838199" cy="27940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Šestiúhelník 41"/>
          <p:cNvSpPr/>
          <p:nvPr/>
        </p:nvSpPr>
        <p:spPr>
          <a:xfrm>
            <a:off x="5255622" y="4897120"/>
            <a:ext cx="1407886" cy="1335314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Switch</a:t>
            </a:r>
            <a:endParaRPr lang="cs-CZ" dirty="0"/>
          </a:p>
        </p:txBody>
      </p:sp>
      <p:sp>
        <p:nvSpPr>
          <p:cNvPr id="51" name="Zaoblený obdélník 50"/>
          <p:cNvSpPr/>
          <p:nvPr/>
        </p:nvSpPr>
        <p:spPr>
          <a:xfrm>
            <a:off x="2998651" y="4046221"/>
            <a:ext cx="1233715" cy="333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cxnSp>
        <p:nvCxnSpPr>
          <p:cNvPr id="53" name="Přímá spojovací čára 52"/>
          <p:cNvCxnSpPr>
            <a:stCxn id="51" idx="3"/>
            <a:endCxn id="14" idx="1"/>
          </p:cNvCxnSpPr>
          <p:nvPr/>
        </p:nvCxnSpPr>
        <p:spPr>
          <a:xfrm flipV="1">
            <a:off x="4232366" y="4033520"/>
            <a:ext cx="928914" cy="1796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Zaoblený obdélník 53"/>
          <p:cNvSpPr/>
          <p:nvPr/>
        </p:nvSpPr>
        <p:spPr>
          <a:xfrm>
            <a:off x="7643221" y="4962434"/>
            <a:ext cx="1313544" cy="391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55" name="Zaoblený obdélník 54"/>
          <p:cNvSpPr/>
          <p:nvPr/>
        </p:nvSpPr>
        <p:spPr>
          <a:xfrm>
            <a:off x="7643221" y="5622834"/>
            <a:ext cx="1313544" cy="3918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72" name="Zaoblený obdélník 71"/>
          <p:cNvSpPr/>
          <p:nvPr/>
        </p:nvSpPr>
        <p:spPr>
          <a:xfrm>
            <a:off x="2704737" y="4750164"/>
            <a:ext cx="1233715" cy="333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73" name="Zaoblený obdélník 72"/>
          <p:cNvSpPr/>
          <p:nvPr/>
        </p:nvSpPr>
        <p:spPr>
          <a:xfrm>
            <a:off x="2704737" y="5490393"/>
            <a:ext cx="1233715" cy="333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sp>
        <p:nvSpPr>
          <p:cNvPr id="74" name="Zaoblený obdélník 73"/>
          <p:cNvSpPr/>
          <p:nvPr/>
        </p:nvSpPr>
        <p:spPr>
          <a:xfrm>
            <a:off x="2704737" y="6230621"/>
            <a:ext cx="1233715" cy="3338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End</a:t>
            </a:r>
            <a:r>
              <a:rPr lang="cs-CZ" dirty="0"/>
              <a:t> Point</a:t>
            </a:r>
          </a:p>
        </p:txBody>
      </p:sp>
      <p:cxnSp>
        <p:nvCxnSpPr>
          <p:cNvPr id="31" name="Přímá spojovací čára 30"/>
          <p:cNvCxnSpPr>
            <a:stCxn id="14" idx="2"/>
          </p:cNvCxnSpPr>
          <p:nvPr/>
        </p:nvCxnSpPr>
        <p:spPr>
          <a:xfrm>
            <a:off x="5886995" y="4606834"/>
            <a:ext cx="3958" cy="30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Rozhraní PC (interface)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Rozhraní slouží k výměně dat mezi „vnitřkem skříně“ a periferiemi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Rozhraní obecně popisuje způsob přenosu dat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Konektor je normované zakončení pro fyzické připojení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V principu existují dvě rozhraní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paralelní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sériové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Paralelní rozhraní LPT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Původně určeno pro tiskárny posléze i pro další periferie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Význam LPT klesá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Konektor má 25 pólů, na počítači má konektor zdířky a kabel kolíčky</a:t>
            </a:r>
          </a:p>
        </p:txBody>
      </p:sp>
      <p:pic>
        <p:nvPicPr>
          <p:cNvPr id="11" name="Picture 11" descr="BELKIN paralelní kabel DB25M/CENT36M 4,5 m"/>
          <p:cNvPicPr>
            <a:picLocks noChangeAspect="1" noChangeArrowheads="1"/>
          </p:cNvPicPr>
          <p:nvPr/>
        </p:nvPicPr>
        <p:blipFill>
          <a:blip r:embed="rId3"/>
          <a:srcRect t="6868" b="24445"/>
          <a:stretch>
            <a:fillRect/>
          </a:stretch>
        </p:blipFill>
        <p:spPr bwMode="auto">
          <a:xfrm>
            <a:off x="4627336" y="2997152"/>
            <a:ext cx="4269921" cy="2933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892039" cy="550415"/>
          </a:xfrm>
        </p:spPr>
        <p:txBody>
          <a:bodyPr>
            <a:no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Sériové rozhraní – RS 232 (COM)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Nejstarší rozhraní, označované také V.24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Pomalejší než paralelní, ale univerzálnější pro svoji snadnou programovatelnost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Má buď 25 nebo 9 pólů. 25 pólový má stejné provedení jako paralelní, ale na počítači jsou kolíky</a:t>
            </a:r>
          </a:p>
        </p:txBody>
      </p:sp>
      <p:pic>
        <p:nvPicPr>
          <p:cNvPr id="11" name="Picture 12" descr="BELKIN Sériový prodlužovací kabel, 3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3486" y="3697583"/>
            <a:ext cx="2917370" cy="2917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PS/2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Konektor zavedla IBM. U počítačů se s ním setkáte pro připojení myši a klávesnice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Konektor vyžaduje přerušení IRQ 12</a:t>
            </a:r>
          </a:p>
        </p:txBody>
      </p:sp>
      <p:pic>
        <p:nvPicPr>
          <p:cNvPr id="30722" name="Picture 2" descr="http://www.zstravnik.cz/informatika/hot_potatoes_cviceni/hardware_obrazky/ps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269" y="3149600"/>
            <a:ext cx="3853719" cy="34317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8" name="Picture 14" descr="prdi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0303" y="2540000"/>
            <a:ext cx="4908041" cy="3868057"/>
          </a:xfrm>
          <a:prstGeom prst="rect">
            <a:avLst/>
          </a:prstGeom>
          <a:noFill/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USB – </a:t>
            </a:r>
            <a:r>
              <a:rPr lang="cs-CZ" sz="2800" dirty="0" err="1">
                <a:latin typeface="Calibri" panose="020F0502020204030204" pitchFamily="34" charset="0"/>
              </a:rPr>
              <a:t>Universal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  <a:r>
              <a:rPr lang="cs-CZ" sz="2800" dirty="0" err="1">
                <a:latin typeface="Calibri" panose="020F0502020204030204" pitchFamily="34" charset="0"/>
              </a:rPr>
              <a:t>Serial</a:t>
            </a:r>
            <a:r>
              <a:rPr lang="cs-CZ" sz="2800" dirty="0">
                <a:latin typeface="Calibri" panose="020F0502020204030204" pitchFamily="34" charset="0"/>
              </a:rPr>
              <a:t> Bus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USB je externí sběrnice počítače</a:t>
            </a:r>
          </a:p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Má pyramidovou topologickou strukturu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USB – Universal </a:t>
            </a:r>
            <a:r>
              <a:rPr lang="cs-CZ" sz="2800" dirty="0" err="1">
                <a:latin typeface="Calibri" panose="020F0502020204030204" pitchFamily="34" charset="0"/>
              </a:rPr>
              <a:t>Serial</a:t>
            </a:r>
            <a:r>
              <a:rPr lang="cs-CZ" sz="2800" dirty="0">
                <a:latin typeface="Calibri" panose="020F0502020204030204" pitchFamily="34" charset="0"/>
              </a:rPr>
              <a:t> Bus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893175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Vlastnosti USB: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podporuje až 5 úrovní zařízení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zařízení může být až 5 m od rozbočovače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podpora </a:t>
            </a:r>
            <a:r>
              <a:rPr lang="cs-CZ" sz="2400" dirty="0" err="1">
                <a:latin typeface="Calibri" panose="020F0502020204030204" pitchFamily="34" charset="0"/>
              </a:rPr>
              <a:t>PnP</a:t>
            </a:r>
            <a:endParaRPr lang="cs-CZ" sz="2400" dirty="0">
              <a:latin typeface="Calibri" panose="020F0502020204030204" pitchFamily="34" charset="0"/>
            </a:endParaRP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používá tři přenosové rychlosti: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</a:rPr>
              <a:t>Low</a:t>
            </a:r>
            <a:r>
              <a:rPr lang="cs-CZ" sz="2400" dirty="0">
                <a:latin typeface="Calibri" panose="020F0502020204030204" pitchFamily="34" charset="0"/>
              </a:rPr>
              <a:t> Speed – 1,5Mb/s – max. 3m, i nestíněný k.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Full Speed – 12Mb/s – max. 5m, stíněný kabel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</a:rPr>
              <a:t>High</a:t>
            </a:r>
            <a:r>
              <a:rPr lang="cs-CZ" sz="2400" dirty="0">
                <a:latin typeface="Calibri" panose="020F0502020204030204" pitchFamily="34" charset="0"/>
              </a:rPr>
              <a:t> Speed – 480Mb/s – norma USB 2</a:t>
            </a:r>
          </a:p>
          <a:p>
            <a:pPr marL="53340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Super Speed - 5 </a:t>
            </a:r>
            <a:r>
              <a:rPr lang="cs-CZ" sz="2400" dirty="0" err="1">
                <a:latin typeface="Calibri" panose="020F0502020204030204" pitchFamily="34" charset="0"/>
              </a:rPr>
              <a:t>Gbit</a:t>
            </a:r>
            <a:r>
              <a:rPr lang="cs-CZ" sz="2400" dirty="0">
                <a:latin typeface="Calibri" panose="020F0502020204030204" pitchFamily="34" charset="0"/>
              </a:rPr>
              <a:t>/s – norma USB 3.0 (má 9 vodičů namísto původních 4)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USB – Universal </a:t>
            </a:r>
            <a:r>
              <a:rPr lang="cs-CZ" sz="2800" dirty="0" err="1">
                <a:latin typeface="Calibri" panose="020F0502020204030204" pitchFamily="34" charset="0"/>
              </a:rPr>
              <a:t>Serial</a:t>
            </a:r>
            <a:r>
              <a:rPr lang="cs-CZ" sz="2800" dirty="0">
                <a:latin typeface="Calibri" panose="020F0502020204030204" pitchFamily="34" charset="0"/>
              </a:rPr>
              <a:t> Bus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893175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Podpora více současných přenosů na několika zařízeních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Možnost připojení až 127 zařízení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Možnost připojení zařízení za chodu počítače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Ve vedení i dva vodiče s napájecím napětím 5V k napájení zaříjení s odběrem do 100 mA (na vyžádání do 500mA)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Podpora power managementu (automatické „uspávání“ momentálně nepracujících periferií)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V budoucnu se počítá se standardem</a:t>
            </a:r>
            <a:br>
              <a:rPr lang="cs-CZ" sz="2400" dirty="0">
                <a:latin typeface="Calibri" panose="020F0502020204030204" pitchFamily="34" charset="0"/>
                <a:cs typeface="+mn-cs"/>
              </a:rPr>
            </a:br>
            <a:r>
              <a:rPr lang="cs-CZ" sz="2400" dirty="0" err="1">
                <a:latin typeface="Calibri" panose="020F0502020204030204" pitchFamily="34" charset="0"/>
                <a:cs typeface="+mn-cs"/>
              </a:rPr>
              <a:t>PowerUSB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s různým napětím </a:t>
            </a:r>
            <a:br>
              <a:rPr lang="cs-CZ" sz="2400" dirty="0">
                <a:latin typeface="Calibri" panose="020F0502020204030204" pitchFamily="34" charset="0"/>
                <a:cs typeface="+mn-cs"/>
              </a:rPr>
            </a:br>
            <a:r>
              <a:rPr lang="cs-CZ" sz="2400" dirty="0">
                <a:latin typeface="Calibri" panose="020F0502020204030204" pitchFamily="34" charset="0"/>
                <a:cs typeface="+mn-cs"/>
              </a:rPr>
              <a:t>(5, 9, 12, 18 a 24V) a celkovou</a:t>
            </a:r>
            <a:br>
              <a:rPr lang="cs-CZ" sz="2400" dirty="0">
                <a:latin typeface="Calibri" panose="020F0502020204030204" pitchFamily="34" charset="0"/>
                <a:cs typeface="+mn-cs"/>
              </a:rPr>
            </a:br>
            <a:r>
              <a:rPr lang="cs-CZ" sz="2400" dirty="0">
                <a:latin typeface="Calibri" panose="020F0502020204030204" pitchFamily="34" charset="0"/>
                <a:cs typeface="+mn-cs"/>
              </a:rPr>
              <a:t>zátěží až do 100W</a:t>
            </a:r>
          </a:p>
        </p:txBody>
      </p:sp>
      <p:pic>
        <p:nvPicPr>
          <p:cNvPr id="22530" name="Picture 2" descr="Soubor:USB zapojeni barevne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2472" y="4034972"/>
            <a:ext cx="3274785" cy="26198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Čipová sada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cs-CZ" sz="2800" dirty="0">
                <a:solidFill>
                  <a:schemeClr val="tx1"/>
                </a:solidFill>
                <a:latin typeface="+mn-lt"/>
              </a:rPr>
              <a:t>Důležitou součástí základní desky je čipová sada podporující mikroprocesory, které poskytují podporu rozhraní mezi CPU s různými sběrnicemi a externími komponenty. Tato čipová sada určuje do jisté míry vlastnosti a schopnosti základní desky. Do moderních základních desek patří: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Zásuvky (nebo sloty), ve kterých mohou být nainstalovány jeden nebo více mikroprocesorů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Nevolatilní</a:t>
            </a:r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 paměťové čipy (bývají obvykle vkládány do moderních základních desek ve </a:t>
            </a:r>
            <a:r>
              <a:rPr lang="cs-CZ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Flash</a:t>
            </a:r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 ROM) – obsahující firmware nebo BIOS systému.</a:t>
            </a:r>
          </a:p>
        </p:txBody>
      </p:sp>
    </p:spTree>
    <p:extLst>
      <p:ext uri="{BB962C8B-B14F-4D97-AF65-F5344CB8AC3E}">
        <p14:creationId xmlns:p14="http://schemas.microsoft.com/office/powerpoint/2010/main" val="141188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USB – provedení</a:t>
            </a:r>
          </a:p>
        </p:txBody>
      </p:sp>
      <p:pic>
        <p:nvPicPr>
          <p:cNvPr id="20482" name="Picture 2" descr="Soubor:Types-usb new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48" y="1950719"/>
            <a:ext cx="4500603" cy="4733109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1"/>
            <a:ext cx="3909695" cy="716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USB 2.0</a:t>
            </a:r>
            <a:endParaRPr lang="cs-CZ" sz="2000" dirty="0">
              <a:latin typeface="Calibri" panose="020F0502020204030204" pitchFamily="34" charset="0"/>
              <a:cs typeface="+mn-cs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57065" y="1592579"/>
            <a:ext cx="3909695" cy="716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USB 3.0</a:t>
            </a:r>
          </a:p>
        </p:txBody>
      </p:sp>
      <p:pic>
        <p:nvPicPr>
          <p:cNvPr id="1026" name="Picture 2" descr="D:\DropBox\SkyDrive\UHK\Architektura-inovace\img_P7S28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51" y="2445405"/>
            <a:ext cx="2171789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SkyDrive\UHK\Architektura-inovace\img_P7S28-2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8" b="89982" l="0" r="94167">
                        <a14:foregroundMark x1="42444" y1="57755" x2="41278" y2="28727"/>
                        <a14:foregroundMark x1="42444" y1="57755" x2="29667" y2="32468"/>
                        <a14:foregroundMark x1="43611" y1="31201" x2="56389" y2="33736"/>
                        <a14:foregroundMark x1="44167" y1="31201" x2="49389" y2="312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51" y="4847033"/>
            <a:ext cx="2184514" cy="201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IEEE 1394 </a:t>
            </a:r>
            <a:r>
              <a:rPr lang="cs-CZ" sz="2800" dirty="0" err="1">
                <a:latin typeface="Calibri" panose="020F0502020204030204" pitchFamily="34" charset="0"/>
              </a:rPr>
              <a:t>FireWire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IEEE 1394 je sériovou externí sběrnicí, pro zařízení přenášející velké množství dat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Konektor 6pinový a 4pinový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Připojení až 63 zařízení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Propojení až 1023 sběrnic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Podpora </a:t>
            </a:r>
            <a:r>
              <a:rPr lang="cs-CZ" sz="2800" dirty="0" err="1">
                <a:latin typeface="Calibri" panose="020F0502020204030204" pitchFamily="34" charset="0"/>
                <a:cs typeface="+mn-cs"/>
              </a:rPr>
              <a:t>PnP</a:t>
            </a:r>
            <a:endParaRPr lang="cs-CZ" sz="2800" dirty="0">
              <a:latin typeface="Calibri" panose="020F0502020204030204" pitchFamily="34" charset="0"/>
              <a:cs typeface="+mn-cs"/>
            </a:endParaRP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Podpora rychlostí</a:t>
            </a: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S100 (98,304 </a:t>
            </a:r>
            <a:r>
              <a:rPr lang="cs-CZ" sz="2400" dirty="0" err="1">
                <a:latin typeface="Calibri" panose="020F0502020204030204" pitchFamily="34" charset="0"/>
              </a:rPr>
              <a:t>Mb</a:t>
            </a:r>
            <a:r>
              <a:rPr lang="cs-CZ" sz="2400" dirty="0">
                <a:latin typeface="Calibri" panose="020F0502020204030204" pitchFamily="34" charset="0"/>
              </a:rPr>
              <a:t>/s)</a:t>
            </a: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S200 (196,608 </a:t>
            </a:r>
            <a:r>
              <a:rPr lang="cs-CZ" sz="2400" dirty="0" err="1">
                <a:latin typeface="Calibri" panose="020F0502020204030204" pitchFamily="34" charset="0"/>
              </a:rPr>
              <a:t>Mb</a:t>
            </a:r>
            <a:r>
              <a:rPr lang="cs-CZ" sz="2400" dirty="0">
                <a:latin typeface="Calibri" panose="020F0502020204030204" pitchFamily="34" charset="0"/>
              </a:rPr>
              <a:t>/s)</a:t>
            </a:r>
          </a:p>
          <a:p>
            <a:pPr marL="533400" lvl="1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S400 (393,216 </a:t>
            </a:r>
            <a:r>
              <a:rPr lang="cs-CZ" sz="2400" dirty="0" err="1">
                <a:latin typeface="Calibri" panose="020F0502020204030204" pitchFamily="34" charset="0"/>
              </a:rPr>
              <a:t>Mb</a:t>
            </a:r>
            <a:r>
              <a:rPr lang="cs-CZ" sz="2400" dirty="0">
                <a:latin typeface="Calibri" panose="020F0502020204030204" pitchFamily="34" charset="0"/>
              </a:rPr>
              <a:t>/s)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IEEE 1394 </a:t>
            </a:r>
            <a:r>
              <a:rPr lang="cs-CZ" sz="2800" dirty="0" err="1">
                <a:latin typeface="Calibri" panose="020F0502020204030204" pitchFamily="34" charset="0"/>
              </a:rPr>
              <a:t>FireWire</a:t>
            </a:r>
            <a:endParaRPr lang="cs-CZ" sz="2800" dirty="0">
              <a:latin typeface="Calibri" panose="020F0502020204030204" pitchFamily="34" charset="0"/>
            </a:endParaRPr>
          </a:p>
        </p:txBody>
      </p:sp>
      <p:pic>
        <p:nvPicPr>
          <p:cNvPr id="73739" name="Picture 11" descr="firewire_pcmcia_cardbus_combopor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700213"/>
            <a:ext cx="5184775" cy="4598987"/>
          </a:xfrm>
          <a:prstGeom prst="rect">
            <a:avLst/>
          </a:prstGeom>
          <a:noFill/>
        </p:spPr>
      </p:pic>
      <p:pic>
        <p:nvPicPr>
          <p:cNvPr id="73741" name="Picture 13" descr="kabel-firewire-ieee-1394-6p-6p-3m"/>
          <p:cNvPicPr>
            <a:picLocks noChangeAspect="1" noChangeArrowheads="1"/>
          </p:cNvPicPr>
          <p:nvPr/>
        </p:nvPicPr>
        <p:blipFill>
          <a:blip r:embed="rId4"/>
          <a:srcRect l="28734" t="34767" r="31934" b="31967"/>
          <a:stretch>
            <a:fillRect/>
          </a:stretch>
        </p:blipFill>
        <p:spPr bwMode="auto">
          <a:xfrm>
            <a:off x="5651500" y="3573463"/>
            <a:ext cx="3132138" cy="2649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 err="1">
                <a:latin typeface="Calibri" panose="020F0502020204030204" pitchFamily="34" charset="0"/>
              </a:rPr>
              <a:t>ThunderBolt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4289091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Spojení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PCIe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4x a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DisplayPort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do jednoho rozhraní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  <a:cs typeface="+mn-cs"/>
              </a:rPr>
              <a:t>PCIe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zajišťuje vysokou propustnost až 10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Gb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/s</a:t>
            </a:r>
          </a:p>
          <a:p>
            <a:pPr marL="274638" indent="-2714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Umožňuje připojit až 7 zařízení na jeden port</a:t>
            </a:r>
          </a:p>
        </p:txBody>
      </p:sp>
      <p:pic>
        <p:nvPicPr>
          <p:cNvPr id="4098" name="Picture 2" descr="D:\DropBox\SkyDrive\UHK\Architektura-inovace\diagram_P7S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88" y="4106600"/>
            <a:ext cx="5964823" cy="24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techhive.com/images/article/2012/06/660_tbolt_connector_plai-100000574-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160" y="1177088"/>
            <a:ext cx="4258452" cy="28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31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21481" y="478941"/>
            <a:ext cx="4518676" cy="550415"/>
          </a:xfrm>
        </p:spPr>
        <p:txBody>
          <a:bodyPr>
            <a:normAutofit/>
          </a:bodyPr>
          <a:lstStyle/>
          <a:p>
            <a:r>
              <a:rPr lang="cs-CZ" dirty="0">
                <a:latin typeface="Calibri" panose="020F0502020204030204" pitchFamily="34" charset="0"/>
              </a:rPr>
              <a:t>Spolupráce procesor- sběrnice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46629"/>
            <a:ext cx="8642350" cy="53779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Periferie pro přenos dat využívá část sběrnice určenou k řízení provozu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po vodičích periferie zašle upozornění mikroprocesoru, že s ním chce komunikovat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cs typeface="+mn-cs"/>
              </a:rPr>
              <a:t>Využívá přerušení IRQ –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Interrupt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Request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400" dirty="0" err="1">
                <a:latin typeface="Calibri" panose="020F0502020204030204" pitchFamily="34" charset="0"/>
                <a:cs typeface="+mn-cs"/>
              </a:rPr>
              <a:t>Levels</a:t>
            </a:r>
            <a:endParaRPr lang="cs-CZ" sz="2400" dirty="0">
              <a:latin typeface="Calibri" panose="020F0502020204030204" pitchFamily="34" charset="0"/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při zaslání žádosti přerušení je mikroprocesor požádán o pozornost zařízením, které vyslalo přerušení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rozlišujeme dva druhy přerušení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latin typeface="Calibri" panose="020F0502020204030204" pitchFamily="34" charset="0"/>
              </a:rPr>
              <a:t>hardwarové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latin typeface="Calibri" panose="020F0502020204030204" pitchFamily="34" charset="0"/>
              </a:rPr>
              <a:t>softwarové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vyvolané přerušení spustí program uložený na určité adrese v paměti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pro zpracování přerušení je určen řadič přerušení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latin typeface="Calibri" panose="020F0502020204030204" pitchFamily="34" charset="0"/>
              </a:rPr>
              <a:t>často integrován do jednoho pouzdra s řadičem DMA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latin typeface="Calibri" panose="020F0502020204030204" pitchFamily="34" charset="0"/>
              </a:rPr>
              <a:t>linky po nichž jsou vysílány signály přerušení jsou součástí sběrnice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92707" y="478941"/>
            <a:ext cx="4347450" cy="550415"/>
          </a:xfrm>
        </p:spPr>
        <p:txBody>
          <a:bodyPr>
            <a:normAutofit/>
          </a:bodyPr>
          <a:lstStyle/>
          <a:p>
            <a:r>
              <a:rPr lang="cs-CZ" sz="2400" dirty="0">
                <a:latin typeface="Calibri" panose="020F0502020204030204" pitchFamily="34" charset="0"/>
              </a:rPr>
              <a:t>DMA – Direct </a:t>
            </a:r>
            <a:r>
              <a:rPr lang="cs-CZ" sz="2400" dirty="0" err="1">
                <a:latin typeface="Calibri" panose="020F0502020204030204" pitchFamily="34" charset="0"/>
              </a:rPr>
              <a:t>Memory</a:t>
            </a:r>
            <a:r>
              <a:rPr lang="cs-CZ" sz="2400" dirty="0">
                <a:latin typeface="Calibri" panose="020F0502020204030204" pitchFamily="34" charset="0"/>
              </a:rPr>
              <a:t> Access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638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 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DMA 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</a:rPr>
              <a:t>režim práce s rychlým přenosem dat mezi operační pamětí a periferií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přenos dat řídí řadič DMA nikoli mikroprocesor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linky DMA jsou integrovány do sběrnice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PC používá 8 kanálů DMA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dvě zařízení nesmí používat stejný kanál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volba kanálu DMA se provádí stejně prostřednictvím </a:t>
            </a:r>
            <a:r>
              <a:rPr lang="cs-CZ" sz="2400" dirty="0" err="1">
                <a:latin typeface="Calibri" panose="020F0502020204030204" pitchFamily="34" charset="0"/>
              </a:rPr>
              <a:t>PnP</a:t>
            </a:r>
            <a:endParaRPr lang="cs-CZ" sz="2400" dirty="0">
              <a:latin typeface="Calibri" panose="020F0502020204030204" pitchFamily="34" charset="0"/>
            </a:endParaRP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základní desky DMA sdílí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 některé kanály DMA jsou standardně přidělovány některým     zařízením např.:</a:t>
            </a:r>
          </a:p>
          <a:p>
            <a:pPr marL="808038" lvl="2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latin typeface="Calibri" panose="020F0502020204030204" pitchFamily="34" charset="0"/>
              </a:rPr>
              <a:t> </a:t>
            </a:r>
            <a:r>
              <a:rPr lang="cs-CZ" sz="2000" dirty="0">
                <a:latin typeface="Calibri" panose="020F0502020204030204" pitchFamily="34" charset="0"/>
              </a:rPr>
              <a:t>řadič pevného disku – DMA 7</a:t>
            </a:r>
          </a:p>
          <a:p>
            <a:pPr marL="808038" lvl="2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 řadič disketových jednotek – DMA 2 atd.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>
                <a:latin typeface="Calibri" panose="020F0502020204030204" pitchFamily="34" charset="0"/>
              </a:rPr>
              <a:t>IRQ – </a:t>
            </a:r>
            <a:r>
              <a:rPr lang="cs-CZ" dirty="0" err="1">
                <a:latin typeface="Calibri" panose="020F0502020204030204" pitchFamily="34" charset="0"/>
              </a:rPr>
              <a:t>Interrupt</a:t>
            </a:r>
            <a:r>
              <a:rPr lang="cs-CZ" dirty="0">
                <a:latin typeface="Calibri" panose="020F0502020204030204" pitchFamily="34" charset="0"/>
              </a:rPr>
              <a:t> </a:t>
            </a:r>
            <a:r>
              <a:rPr lang="cs-CZ" dirty="0" err="1">
                <a:latin typeface="Calibri" panose="020F0502020204030204" pitchFamily="34" charset="0"/>
              </a:rPr>
              <a:t>request</a:t>
            </a:r>
            <a:r>
              <a:rPr lang="cs-CZ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 </a:t>
            </a:r>
            <a:r>
              <a:rPr lang="cs-CZ" sz="2800" dirty="0">
                <a:latin typeface="Calibri" panose="020F0502020204030204" pitchFamily="34" charset="0"/>
                <a:cs typeface="+mn-cs"/>
              </a:rPr>
              <a:t>IRQ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Systém priorit přerušení periferiemi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Periferie může vyslat požadavek na přerušení řadiči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Řadič vystaví signál CPU o existenci čekajícího přerušení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Pokud je CPU ve stavu, kdy je možné přijmout přerušení, provede se jeho obsluha</a:t>
            </a:r>
          </a:p>
          <a:p>
            <a:pPr marL="533400" lvl="1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Po dokončení operace informuje řadič o vyřízení přerušení a pokračuje v přerušeném procesu</a:t>
            </a:r>
          </a:p>
        </p:txBody>
      </p:sp>
    </p:spTree>
    <p:extLst>
      <p:ext uri="{BB962C8B-B14F-4D97-AF65-F5344CB8AC3E}">
        <p14:creationId xmlns:p14="http://schemas.microsoft.com/office/powerpoint/2010/main" val="80485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IRQ – </a:t>
            </a:r>
            <a:r>
              <a:rPr lang="cs-CZ" sz="2800" dirty="0" err="1">
                <a:latin typeface="Calibri" panose="020F0502020204030204" pitchFamily="34" charset="0"/>
              </a:rPr>
              <a:t>Interrupt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  <a:r>
              <a:rPr lang="cs-CZ" sz="2800" dirty="0" err="1">
                <a:latin typeface="Calibri" panose="020F0502020204030204" pitchFamily="34" charset="0"/>
              </a:rPr>
              <a:t>request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1"/>
            <a:ext cx="8642350" cy="502920"/>
          </a:xfrm>
          <a:prstGeom prst="rect">
            <a:avLst/>
          </a:prstGeom>
        </p:spPr>
        <p:txBody>
          <a:bodyPr/>
          <a:lstStyle/>
          <a:p>
            <a:pPr marL="274638" indent="-2682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IRQ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0" y="2103120"/>
            <a:ext cx="8636860" cy="428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8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806520" y="1972296"/>
            <a:ext cx="5715000" cy="1117600"/>
          </a:xfrm>
        </p:spPr>
        <p:txBody>
          <a:bodyPr/>
          <a:lstStyle/>
          <a:p>
            <a:pPr algn="r"/>
            <a:r>
              <a:rPr lang="cs-CZ" dirty="0"/>
              <a:t>Děkuji za pozornost…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Anatomie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2744"/>
            <a:ext cx="8642350" cy="52618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Bude nás zajímat komunikace s periferiemi</a:t>
            </a:r>
          </a:p>
        </p:txBody>
      </p:sp>
      <p:sp>
        <p:nvSpPr>
          <p:cNvPr id="5" name="Obdélník 4"/>
          <p:cNvSpPr/>
          <p:nvPr/>
        </p:nvSpPr>
        <p:spPr>
          <a:xfrm>
            <a:off x="957943" y="1785258"/>
            <a:ext cx="1451428" cy="6966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Operační paměť</a:t>
            </a:r>
          </a:p>
        </p:txBody>
      </p:sp>
      <p:sp>
        <p:nvSpPr>
          <p:cNvPr id="6" name="Obdélník 5"/>
          <p:cNvSpPr/>
          <p:nvPr/>
        </p:nvSpPr>
        <p:spPr>
          <a:xfrm>
            <a:off x="957943" y="2665186"/>
            <a:ext cx="1451428" cy="6966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Řadič klávesnice</a:t>
            </a:r>
          </a:p>
        </p:txBody>
      </p:sp>
      <p:sp>
        <p:nvSpPr>
          <p:cNvPr id="7" name="Obdélník 6"/>
          <p:cNvSpPr/>
          <p:nvPr/>
        </p:nvSpPr>
        <p:spPr>
          <a:xfrm>
            <a:off x="957943" y="3545115"/>
            <a:ext cx="1451428" cy="6966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Řadič přerušení</a:t>
            </a:r>
          </a:p>
        </p:txBody>
      </p:sp>
      <p:sp>
        <p:nvSpPr>
          <p:cNvPr id="8" name="Obdélník 7"/>
          <p:cNvSpPr/>
          <p:nvPr/>
        </p:nvSpPr>
        <p:spPr>
          <a:xfrm>
            <a:off x="957943" y="4425044"/>
            <a:ext cx="1451428" cy="6966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Řadič DMA</a:t>
            </a:r>
          </a:p>
        </p:txBody>
      </p:sp>
      <p:sp>
        <p:nvSpPr>
          <p:cNvPr id="9" name="Obdélník 8"/>
          <p:cNvSpPr/>
          <p:nvPr/>
        </p:nvSpPr>
        <p:spPr>
          <a:xfrm>
            <a:off x="957943" y="5304972"/>
            <a:ext cx="1451428" cy="6966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/>
              <a:t>Řadič sběrnice</a:t>
            </a:r>
          </a:p>
        </p:txBody>
      </p:sp>
      <p:sp>
        <p:nvSpPr>
          <p:cNvPr id="10" name="Obdélník 9"/>
          <p:cNvSpPr/>
          <p:nvPr/>
        </p:nvSpPr>
        <p:spPr>
          <a:xfrm>
            <a:off x="3131457" y="1785258"/>
            <a:ext cx="725714" cy="4136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cs-CZ" dirty="0"/>
              <a:t>Lokální sběrnice</a:t>
            </a:r>
          </a:p>
        </p:txBody>
      </p:sp>
      <p:sp>
        <p:nvSpPr>
          <p:cNvPr id="11" name="Obdélník 10"/>
          <p:cNvSpPr/>
          <p:nvPr/>
        </p:nvSpPr>
        <p:spPr>
          <a:xfrm>
            <a:off x="4695372" y="1785258"/>
            <a:ext cx="1451428" cy="6966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Paměť CACHE</a:t>
            </a:r>
          </a:p>
        </p:txBody>
      </p:sp>
      <p:sp>
        <p:nvSpPr>
          <p:cNvPr id="12" name="Obdélník 11"/>
          <p:cNvSpPr/>
          <p:nvPr/>
        </p:nvSpPr>
        <p:spPr>
          <a:xfrm>
            <a:off x="4557486" y="3352801"/>
            <a:ext cx="1727200" cy="6966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Mikroprocesor</a:t>
            </a:r>
          </a:p>
        </p:txBody>
      </p:sp>
      <p:sp>
        <p:nvSpPr>
          <p:cNvPr id="13" name="Obdélník 12"/>
          <p:cNvSpPr/>
          <p:nvPr/>
        </p:nvSpPr>
        <p:spPr>
          <a:xfrm>
            <a:off x="232229" y="6161316"/>
            <a:ext cx="8636000" cy="5007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Systémová sběrnice</a:t>
            </a:r>
          </a:p>
        </p:txBody>
      </p:sp>
      <p:sp>
        <p:nvSpPr>
          <p:cNvPr id="17" name="Obdélník 16"/>
          <p:cNvSpPr/>
          <p:nvPr/>
        </p:nvSpPr>
        <p:spPr>
          <a:xfrm>
            <a:off x="6749143" y="4296229"/>
            <a:ext cx="2061028" cy="537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Rozšiřující desky</a:t>
            </a:r>
          </a:p>
        </p:txBody>
      </p:sp>
      <p:sp>
        <p:nvSpPr>
          <p:cNvPr id="18" name="Obdélník 17"/>
          <p:cNvSpPr/>
          <p:nvPr/>
        </p:nvSpPr>
        <p:spPr>
          <a:xfrm>
            <a:off x="6495143" y="4709886"/>
            <a:ext cx="2061028" cy="537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Rozšiřující desky</a:t>
            </a:r>
          </a:p>
        </p:txBody>
      </p:sp>
      <p:cxnSp>
        <p:nvCxnSpPr>
          <p:cNvPr id="20" name="Přímá spojovací šipka 19"/>
          <p:cNvCxnSpPr>
            <a:stCxn id="18" idx="2"/>
          </p:cNvCxnSpPr>
          <p:nvPr/>
        </p:nvCxnSpPr>
        <p:spPr>
          <a:xfrm rot="5400000">
            <a:off x="7061201" y="5704114"/>
            <a:ext cx="921657" cy="72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ovací šipka 21"/>
          <p:cNvCxnSpPr/>
          <p:nvPr/>
        </p:nvCxnSpPr>
        <p:spPr>
          <a:xfrm rot="5400000">
            <a:off x="8069943" y="5500914"/>
            <a:ext cx="133531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ovací šipka 23"/>
          <p:cNvCxnSpPr>
            <a:stCxn id="11" idx="2"/>
            <a:endCxn id="12" idx="0"/>
          </p:cNvCxnSpPr>
          <p:nvPr/>
        </p:nvCxnSpPr>
        <p:spPr>
          <a:xfrm rot="5400000">
            <a:off x="4985657" y="2917372"/>
            <a:ext cx="87085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ovací šipka 25"/>
          <p:cNvCxnSpPr>
            <a:stCxn id="11" idx="1"/>
          </p:cNvCxnSpPr>
          <p:nvPr/>
        </p:nvCxnSpPr>
        <p:spPr>
          <a:xfrm rot="10800000">
            <a:off x="3860800" y="2133601"/>
            <a:ext cx="834572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ovací šipka 27"/>
          <p:cNvCxnSpPr>
            <a:stCxn id="5" idx="3"/>
          </p:cNvCxnSpPr>
          <p:nvPr/>
        </p:nvCxnSpPr>
        <p:spPr>
          <a:xfrm flipV="1">
            <a:off x="2409371" y="2133600"/>
            <a:ext cx="72571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ovací šipka 38"/>
          <p:cNvCxnSpPr/>
          <p:nvPr/>
        </p:nvCxnSpPr>
        <p:spPr>
          <a:xfrm flipV="1">
            <a:off x="2406503" y="3053714"/>
            <a:ext cx="72571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ovací šipka 39"/>
          <p:cNvCxnSpPr/>
          <p:nvPr/>
        </p:nvCxnSpPr>
        <p:spPr>
          <a:xfrm flipV="1">
            <a:off x="2412261" y="3991080"/>
            <a:ext cx="72571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Přímá spojovací šipka 40"/>
          <p:cNvCxnSpPr/>
          <p:nvPr/>
        </p:nvCxnSpPr>
        <p:spPr>
          <a:xfrm flipV="1">
            <a:off x="2418019" y="4859438"/>
            <a:ext cx="72571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ovací šipka 41"/>
          <p:cNvCxnSpPr/>
          <p:nvPr/>
        </p:nvCxnSpPr>
        <p:spPr>
          <a:xfrm flipV="1">
            <a:off x="2415151" y="5788178"/>
            <a:ext cx="725715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Tvar 43"/>
          <p:cNvCxnSpPr>
            <a:stCxn id="7" idx="1"/>
          </p:cNvCxnSpPr>
          <p:nvPr/>
        </p:nvCxnSpPr>
        <p:spPr>
          <a:xfrm rot="10800000" flipV="1">
            <a:off x="272955" y="3893458"/>
            <a:ext cx="684988" cy="226168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Tvar 45"/>
          <p:cNvCxnSpPr>
            <a:stCxn id="8" idx="1"/>
          </p:cNvCxnSpPr>
          <p:nvPr/>
        </p:nvCxnSpPr>
        <p:spPr>
          <a:xfrm rot="10800000" flipV="1">
            <a:off x="477673" y="4773386"/>
            <a:ext cx="480271" cy="138175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Tvar 47"/>
          <p:cNvCxnSpPr>
            <a:stCxn id="9" idx="1"/>
          </p:cNvCxnSpPr>
          <p:nvPr/>
        </p:nvCxnSpPr>
        <p:spPr>
          <a:xfrm rot="10800000" flipV="1">
            <a:off x="696037" y="5653314"/>
            <a:ext cx="261907" cy="5018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Komunikace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S okolím může mikroprocesor komunikovat třemi způsoby, které si podrobněji rozebereme: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Sběrnice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Přerušení IRQ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>
                <a:latin typeface="Calibri" panose="020F0502020204030204" pitchFamily="34" charset="0"/>
              </a:rPr>
              <a:t>Kanály přímého přístupu do paměti DMA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Sběrnice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b="0" dirty="0">
                <a:latin typeface="Calibri" panose="020F0502020204030204" pitchFamily="34" charset="0"/>
                <a:cs typeface="+mn-cs"/>
              </a:rPr>
              <a:t>Sběrnice (anglicky bus) je skupina signálových vodičů, kterou lze rozdělit na skupiny řídicích, adresových a datových vodičů v případě paralelní sběrnice nebo sdílení dat a řízení na společném vodiči (nebo vodičích) u sériových sběrnic. Sběrnice má za účel zajistit přenos dat a řídicích povelů mezi dvěma a více elektronickými zařízeními. Přenos dat na sběrnici se řídí stanoveným protokolem.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b="0" dirty="0">
                <a:latin typeface="Calibri" panose="020F0502020204030204" pitchFamily="34" charset="0"/>
                <a:cs typeface="+mn-cs"/>
              </a:rPr>
              <a:t>V případě modulární architektury elektronického zařízení nebo počítače je sběrnice po mechanické stránce vybavena konektory uzpůsobenými pro připojení modulů.</a:t>
            </a:r>
          </a:p>
        </p:txBody>
      </p:sp>
    </p:spTree>
    <p:extLst>
      <p:ext uri="{BB962C8B-B14F-4D97-AF65-F5344CB8AC3E}">
        <p14:creationId xmlns:p14="http://schemas.microsoft.com/office/powerpoint/2010/main" val="66527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Sběrnice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Je určena k propojení všech komponent umístěných mimo procesor </a:t>
            </a:r>
          </a:p>
          <a:p>
            <a:pPr marL="533400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přenáší se jí nejvíce dat a je tedy základním komunikačním kanálem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  <a:sym typeface="Wingdings" pitchFamily="2" charset="2"/>
              </a:rPr>
              <a:t>Možné dělení sběrnic: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systémová sběrnice – mikroprocesor s obvody základní desky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periferní sběrnice – systémová sběrnice pro komunikaci mikroprocesoru s okolím, zakončena sloty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Systémová sběrnice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Umístěná na základní desce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Přes patici spojena s mikroprocesorem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</a:rPr>
              <a:t>Sběrnice je součástí desky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konstrukce závislá na výrobci – nutná kompatibilita - </a:t>
            </a:r>
            <a:r>
              <a:rPr lang="cs-CZ" sz="2400" dirty="0" err="1">
                <a:latin typeface="Calibri" panose="020F0502020204030204" pitchFamily="34" charset="0"/>
                <a:sym typeface="Wingdings" pitchFamily="2" charset="2"/>
              </a:rPr>
              <a:t>chipsety</a:t>
            </a: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 (obvody základní desky propojující všechny prvky desky)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>
                <a:latin typeface="Calibri" panose="020F0502020204030204" pitchFamily="34" charset="0"/>
                <a:cs typeface="+mn-cs"/>
                <a:sym typeface="Wingdings" pitchFamily="2" charset="2"/>
              </a:rPr>
              <a:t>Existují dva základní modely: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Intel se sběrnicí FSB (Front </a:t>
            </a:r>
            <a:r>
              <a:rPr lang="cs-CZ" sz="2400" dirty="0" err="1">
                <a:latin typeface="Calibri" panose="020F0502020204030204" pitchFamily="34" charset="0"/>
                <a:sym typeface="Wingdings" pitchFamily="2" charset="2"/>
              </a:rPr>
              <a:t>Side</a:t>
            </a: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 Bus)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AMD se sběrnicí  </a:t>
            </a:r>
            <a:r>
              <a:rPr lang="cs-CZ" sz="2400" dirty="0" err="1">
                <a:latin typeface="Calibri" panose="020F0502020204030204" pitchFamily="34" charset="0"/>
                <a:sym typeface="Wingdings" pitchFamily="2" charset="2"/>
              </a:rPr>
              <a:t>HyperTransport</a:t>
            </a:r>
            <a:r>
              <a:rPr lang="cs-CZ" sz="2400" dirty="0">
                <a:latin typeface="Calibri" panose="020F0502020204030204" pitchFamily="34" charset="0"/>
                <a:sym typeface="Wingdings" pitchFamily="2" charset="2"/>
              </a:rPr>
              <a:t> 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délník 55"/>
          <p:cNvSpPr/>
          <p:nvPr/>
        </p:nvSpPr>
        <p:spPr>
          <a:xfrm>
            <a:off x="3759200" y="3178630"/>
            <a:ext cx="2801257" cy="3497942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>
                <a:latin typeface="Calibri" panose="020F0502020204030204" pitchFamily="34" charset="0"/>
              </a:rPr>
              <a:t>Intel s FSB a </a:t>
            </a:r>
            <a:r>
              <a:rPr lang="cs-CZ" sz="2800" dirty="0" err="1">
                <a:latin typeface="Calibri" panose="020F0502020204030204" pitchFamily="34" charset="0"/>
              </a:rPr>
              <a:t>North</a:t>
            </a:r>
            <a:r>
              <a:rPr lang="cs-CZ" sz="2800" dirty="0">
                <a:latin typeface="Calibri" panose="020F0502020204030204" pitchFamily="34" charset="0"/>
              </a:rPr>
              <a:t> </a:t>
            </a:r>
            <a:r>
              <a:rPr lang="cs-CZ" sz="2800" dirty="0" err="1">
                <a:latin typeface="Calibri" panose="020F0502020204030204" pitchFamily="34" charset="0"/>
              </a:rPr>
              <a:t>Bridge</a:t>
            </a:r>
            <a:endParaRPr lang="cs-CZ" sz="2800" dirty="0"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2744"/>
            <a:ext cx="8642350" cy="5261882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latin typeface="Calibri" panose="020F0502020204030204" pitchFamily="34" charset="0"/>
                <a:cs typeface="+mn-cs"/>
              </a:rPr>
              <a:t>Chipset</a:t>
            </a:r>
            <a:r>
              <a:rPr lang="cs-CZ" sz="2400" dirty="0">
                <a:latin typeface="Calibri" panose="020F0502020204030204" pitchFamily="34" charset="0"/>
                <a:cs typeface="+mn-cs"/>
              </a:rPr>
              <a:t> základní desky 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latin typeface="Calibri" panose="020F0502020204030204" pitchFamily="34" charset="0"/>
              </a:rPr>
              <a:t>spojovací článek mezi procesorem a okolím, se skládá ze dvou základních částí: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latin typeface="Calibri" panose="020F0502020204030204" pitchFamily="34" charset="0"/>
              </a:rPr>
              <a:t>North</a:t>
            </a:r>
            <a:r>
              <a:rPr lang="cs-CZ" sz="2000" dirty="0">
                <a:latin typeface="Calibri" panose="020F0502020204030204" pitchFamily="34" charset="0"/>
              </a:rPr>
              <a:t> </a:t>
            </a:r>
            <a:r>
              <a:rPr lang="cs-CZ" sz="2000" dirty="0" err="1">
                <a:latin typeface="Calibri" panose="020F0502020204030204" pitchFamily="34" charset="0"/>
              </a:rPr>
              <a:t>Bridge</a:t>
            </a:r>
            <a:endParaRPr lang="cs-CZ" sz="2000" dirty="0">
              <a:latin typeface="Calibri" panose="020F0502020204030204" pitchFamily="34" charset="0"/>
            </a:endParaRP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latin typeface="Calibri" panose="020F0502020204030204" pitchFamily="34" charset="0"/>
              </a:rPr>
              <a:t>South</a:t>
            </a:r>
            <a:r>
              <a:rPr lang="cs-CZ" sz="2000" dirty="0">
                <a:latin typeface="Calibri" panose="020F0502020204030204" pitchFamily="34" charset="0"/>
              </a:rPr>
              <a:t> </a:t>
            </a:r>
            <a:r>
              <a:rPr lang="cs-CZ" sz="2000" dirty="0" err="1">
                <a:latin typeface="Calibri" panose="020F0502020204030204" pitchFamily="34" charset="0"/>
              </a:rPr>
              <a:t>Bridge</a:t>
            </a:r>
            <a:endParaRPr lang="cs-CZ" sz="2000" dirty="0">
              <a:latin typeface="Calibri" panose="020F0502020204030204" pitchFamily="34" charset="0"/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3802743" y="2351315"/>
            <a:ext cx="2888343" cy="7402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Mikroprocesor</a:t>
            </a:r>
          </a:p>
        </p:txBody>
      </p:sp>
      <p:sp>
        <p:nvSpPr>
          <p:cNvPr id="13" name="Zaoblený obdélník 12"/>
          <p:cNvSpPr/>
          <p:nvPr/>
        </p:nvSpPr>
        <p:spPr>
          <a:xfrm>
            <a:off x="4521200" y="3251200"/>
            <a:ext cx="1451429" cy="11466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North</a:t>
            </a:r>
            <a:endParaRPr lang="cs-CZ" dirty="0"/>
          </a:p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4" name="Zaoblený obdélník 13"/>
          <p:cNvSpPr/>
          <p:nvPr/>
        </p:nvSpPr>
        <p:spPr>
          <a:xfrm>
            <a:off x="4521200" y="5334001"/>
            <a:ext cx="1451429" cy="11466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South</a:t>
            </a:r>
            <a:endParaRPr lang="cs-CZ" dirty="0"/>
          </a:p>
          <a:p>
            <a:pPr algn="ctr"/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16" name="Zaoblený obdélník 15"/>
          <p:cNvSpPr/>
          <p:nvPr/>
        </p:nvSpPr>
        <p:spPr>
          <a:xfrm>
            <a:off x="2336799" y="3251200"/>
            <a:ext cx="1233715" cy="333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PCIe</a:t>
            </a:r>
            <a:r>
              <a:rPr lang="cs-CZ" dirty="0"/>
              <a:t> x 16</a:t>
            </a:r>
          </a:p>
        </p:txBody>
      </p:sp>
      <p:sp>
        <p:nvSpPr>
          <p:cNvPr id="17" name="Zaoblený obdélník 16"/>
          <p:cNvSpPr/>
          <p:nvPr/>
        </p:nvSpPr>
        <p:spPr>
          <a:xfrm>
            <a:off x="6810828" y="3251200"/>
            <a:ext cx="1233715" cy="5878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operační paměť</a:t>
            </a:r>
          </a:p>
        </p:txBody>
      </p:sp>
      <p:sp>
        <p:nvSpPr>
          <p:cNvPr id="18" name="Zaoblený obdélník 17"/>
          <p:cNvSpPr/>
          <p:nvPr/>
        </p:nvSpPr>
        <p:spPr>
          <a:xfrm>
            <a:off x="6770913" y="4005942"/>
            <a:ext cx="1313544" cy="3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audio kanál</a:t>
            </a:r>
          </a:p>
        </p:txBody>
      </p:sp>
      <p:sp>
        <p:nvSpPr>
          <p:cNvPr id="19" name="Zaoblený obdélník 18"/>
          <p:cNvSpPr/>
          <p:nvPr/>
        </p:nvSpPr>
        <p:spPr>
          <a:xfrm>
            <a:off x="6770913" y="4564742"/>
            <a:ext cx="1313544" cy="587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sběrnice PCI</a:t>
            </a:r>
          </a:p>
        </p:txBody>
      </p:sp>
      <p:sp>
        <p:nvSpPr>
          <p:cNvPr id="20" name="Zaoblený obdélník 19"/>
          <p:cNvSpPr/>
          <p:nvPr/>
        </p:nvSpPr>
        <p:spPr>
          <a:xfrm>
            <a:off x="6770913" y="5319484"/>
            <a:ext cx="1313544" cy="5878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sběrnice PCI Express</a:t>
            </a:r>
          </a:p>
        </p:txBody>
      </p:sp>
      <p:sp>
        <p:nvSpPr>
          <p:cNvPr id="21" name="Zaoblený obdélník 20"/>
          <p:cNvSpPr/>
          <p:nvPr/>
        </p:nvSpPr>
        <p:spPr>
          <a:xfrm>
            <a:off x="2336799" y="3824515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2 kanály IDE</a:t>
            </a:r>
          </a:p>
        </p:txBody>
      </p:sp>
      <p:sp>
        <p:nvSpPr>
          <p:cNvPr id="23" name="Zaoblený obdélník 22"/>
          <p:cNvSpPr/>
          <p:nvPr/>
        </p:nvSpPr>
        <p:spPr>
          <a:xfrm>
            <a:off x="2336799" y="4564744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kanály SATA</a:t>
            </a:r>
          </a:p>
        </p:txBody>
      </p:sp>
      <p:sp>
        <p:nvSpPr>
          <p:cNvPr id="24" name="Zaoblený obdélník 23"/>
          <p:cNvSpPr/>
          <p:nvPr/>
        </p:nvSpPr>
        <p:spPr>
          <a:xfrm>
            <a:off x="2336799" y="5304973"/>
            <a:ext cx="1233715" cy="5007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rozhraní LAN</a:t>
            </a:r>
          </a:p>
        </p:txBody>
      </p:sp>
      <p:sp>
        <p:nvSpPr>
          <p:cNvPr id="25" name="Zaoblený obdélník 24"/>
          <p:cNvSpPr/>
          <p:nvPr/>
        </p:nvSpPr>
        <p:spPr>
          <a:xfrm>
            <a:off x="2336799" y="6045201"/>
            <a:ext cx="1233715" cy="5007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dirty="0" err="1"/>
              <a:t>flash</a:t>
            </a:r>
            <a:r>
              <a:rPr lang="cs-CZ" dirty="0"/>
              <a:t> BIOS</a:t>
            </a:r>
          </a:p>
        </p:txBody>
      </p:sp>
      <p:sp>
        <p:nvSpPr>
          <p:cNvPr id="26" name="Zaoblený obdélník 25"/>
          <p:cNvSpPr/>
          <p:nvPr/>
        </p:nvSpPr>
        <p:spPr>
          <a:xfrm>
            <a:off x="6770913" y="6074228"/>
            <a:ext cx="1313544" cy="3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USB</a:t>
            </a:r>
          </a:p>
        </p:txBody>
      </p:sp>
      <p:cxnSp>
        <p:nvCxnSpPr>
          <p:cNvPr id="28" name="Přímá spojovací čára 27"/>
          <p:cNvCxnSpPr>
            <a:stCxn id="13" idx="1"/>
            <a:endCxn id="16" idx="3"/>
          </p:cNvCxnSpPr>
          <p:nvPr/>
        </p:nvCxnSpPr>
        <p:spPr>
          <a:xfrm rot="10800000">
            <a:off x="3570514" y="3418114"/>
            <a:ext cx="950686" cy="406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Přímá spojovací čára 29"/>
          <p:cNvCxnSpPr>
            <a:stCxn id="13" idx="0"/>
            <a:endCxn id="12" idx="2"/>
          </p:cNvCxnSpPr>
          <p:nvPr/>
        </p:nvCxnSpPr>
        <p:spPr>
          <a:xfrm rot="5400000" flipH="1" flipV="1">
            <a:off x="5167087" y="3171372"/>
            <a:ext cx="1596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Přímá spojovací čára 33"/>
          <p:cNvCxnSpPr>
            <a:stCxn id="14" idx="1"/>
            <a:endCxn id="23" idx="3"/>
          </p:cNvCxnSpPr>
          <p:nvPr/>
        </p:nvCxnSpPr>
        <p:spPr>
          <a:xfrm rot="10800000">
            <a:off x="3570514" y="4815115"/>
            <a:ext cx="950686" cy="1092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Přímá spojovací čára 35"/>
          <p:cNvCxnSpPr>
            <a:stCxn id="14" idx="1"/>
            <a:endCxn id="21" idx="3"/>
          </p:cNvCxnSpPr>
          <p:nvPr/>
        </p:nvCxnSpPr>
        <p:spPr>
          <a:xfrm rot="10800000">
            <a:off x="3570514" y="4074887"/>
            <a:ext cx="950686" cy="18324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Přímá spojovací čára 37"/>
          <p:cNvCxnSpPr>
            <a:stCxn id="14" idx="1"/>
            <a:endCxn id="24" idx="3"/>
          </p:cNvCxnSpPr>
          <p:nvPr/>
        </p:nvCxnSpPr>
        <p:spPr>
          <a:xfrm rot="10800000">
            <a:off x="3570514" y="5555345"/>
            <a:ext cx="950686" cy="3519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Přímá spojovací čára 39"/>
          <p:cNvCxnSpPr>
            <a:stCxn id="14" idx="1"/>
            <a:endCxn id="25" idx="3"/>
          </p:cNvCxnSpPr>
          <p:nvPr/>
        </p:nvCxnSpPr>
        <p:spPr>
          <a:xfrm rot="10800000" flipV="1">
            <a:off x="3570514" y="5907314"/>
            <a:ext cx="950686" cy="388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Přímá spojovací čára 41"/>
          <p:cNvCxnSpPr>
            <a:stCxn id="14" idx="3"/>
            <a:endCxn id="26" idx="1"/>
          </p:cNvCxnSpPr>
          <p:nvPr/>
        </p:nvCxnSpPr>
        <p:spPr>
          <a:xfrm>
            <a:off x="5972629" y="5907315"/>
            <a:ext cx="798284" cy="3628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Přímá spojovací čára 43"/>
          <p:cNvCxnSpPr>
            <a:stCxn id="14" idx="3"/>
            <a:endCxn id="20" idx="1"/>
          </p:cNvCxnSpPr>
          <p:nvPr/>
        </p:nvCxnSpPr>
        <p:spPr>
          <a:xfrm flipV="1">
            <a:off x="5972629" y="5613398"/>
            <a:ext cx="798284" cy="2939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Přímá spojovací čára 45"/>
          <p:cNvCxnSpPr>
            <a:stCxn id="14" idx="3"/>
            <a:endCxn id="19" idx="1"/>
          </p:cNvCxnSpPr>
          <p:nvPr/>
        </p:nvCxnSpPr>
        <p:spPr>
          <a:xfrm flipV="1">
            <a:off x="5972629" y="4858656"/>
            <a:ext cx="798284" cy="1048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Přímá spojovací čára 47"/>
          <p:cNvCxnSpPr>
            <a:stCxn id="14" idx="3"/>
            <a:endCxn id="18" idx="1"/>
          </p:cNvCxnSpPr>
          <p:nvPr/>
        </p:nvCxnSpPr>
        <p:spPr>
          <a:xfrm flipV="1">
            <a:off x="5972629" y="4201885"/>
            <a:ext cx="798284" cy="17054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Pravoúhlá spojovací čára 51"/>
          <p:cNvCxnSpPr/>
          <p:nvPr/>
        </p:nvCxnSpPr>
        <p:spPr>
          <a:xfrm flipV="1">
            <a:off x="5987143" y="3327399"/>
            <a:ext cx="838199" cy="279400"/>
          </a:xfrm>
          <a:prstGeom prst="bentConnector3">
            <a:avLst>
              <a:gd name="adj1" fmla="val 2229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Obdélník 57"/>
          <p:cNvSpPr/>
          <p:nvPr/>
        </p:nvSpPr>
        <p:spPr>
          <a:xfrm>
            <a:off x="7170057" y="2510971"/>
            <a:ext cx="1422400" cy="3773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i="1" dirty="0" err="1"/>
              <a:t>chipset</a:t>
            </a:r>
            <a:endParaRPr lang="cs-CZ" i="1" dirty="0"/>
          </a:p>
        </p:txBody>
      </p:sp>
      <p:cxnSp>
        <p:nvCxnSpPr>
          <p:cNvPr id="60" name="Přímá spojovací šipka 59"/>
          <p:cNvCxnSpPr>
            <a:stCxn id="58" idx="1"/>
          </p:cNvCxnSpPr>
          <p:nvPr/>
        </p:nvCxnSpPr>
        <p:spPr>
          <a:xfrm rot="10800000" flipV="1">
            <a:off x="6560457" y="2699657"/>
            <a:ext cx="609600" cy="595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Pravoúhlá spojovací čára 62"/>
          <p:cNvCxnSpPr>
            <a:stCxn id="13" idx="3"/>
            <a:endCxn id="17" idx="1"/>
          </p:cNvCxnSpPr>
          <p:nvPr/>
        </p:nvCxnSpPr>
        <p:spPr>
          <a:xfrm flipV="1">
            <a:off x="5972629" y="3545114"/>
            <a:ext cx="838199" cy="27940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Přímá spojovací čára 68"/>
          <p:cNvCxnSpPr/>
          <p:nvPr/>
        </p:nvCxnSpPr>
        <p:spPr>
          <a:xfrm>
            <a:off x="203200" y="4180114"/>
            <a:ext cx="7982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ovéPole 69"/>
          <p:cNvSpPr txBox="1"/>
          <p:nvPr/>
        </p:nvSpPr>
        <p:spPr>
          <a:xfrm>
            <a:off x="348343" y="3817257"/>
            <a:ext cx="7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FSB</a:t>
            </a:r>
          </a:p>
        </p:txBody>
      </p:sp>
      <p:cxnSp>
        <p:nvCxnSpPr>
          <p:cNvPr id="72" name="Přímá spojovací čára 71"/>
          <p:cNvCxnSpPr>
            <a:stCxn id="13" idx="2"/>
            <a:endCxn id="14" idx="0"/>
          </p:cNvCxnSpPr>
          <p:nvPr/>
        </p:nvCxnSpPr>
        <p:spPr>
          <a:xfrm rot="5400000">
            <a:off x="4778829" y="4865914"/>
            <a:ext cx="9361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Prezentace FI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 FIM</Template>
  <TotalTime>3035</TotalTime>
  <Words>2655</Words>
  <Application>Microsoft Office PowerPoint</Application>
  <PresentationFormat>Předvádění na obrazovce (4:3)</PresentationFormat>
  <Paragraphs>340</Paragraphs>
  <Slides>38</Slides>
  <Notes>33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38</vt:i4>
      </vt:variant>
    </vt:vector>
  </HeadingPairs>
  <TitlesOfParts>
    <vt:vector size="42" baseType="lpstr">
      <vt:lpstr>Arial</vt:lpstr>
      <vt:lpstr>Calibri</vt:lpstr>
      <vt:lpstr>Comenia Sans</vt:lpstr>
      <vt:lpstr>Prezentace FIM</vt:lpstr>
      <vt:lpstr>Komunikace mikroprocesoru s okolím</vt:lpstr>
      <vt:lpstr>Základní deska (mainboard)</vt:lpstr>
      <vt:lpstr>Čipová sada</vt:lpstr>
      <vt:lpstr>Anatomie</vt:lpstr>
      <vt:lpstr>Komunikace</vt:lpstr>
      <vt:lpstr>Sběrnice</vt:lpstr>
      <vt:lpstr>Sběrnice</vt:lpstr>
      <vt:lpstr>Systémová sběrnice</vt:lpstr>
      <vt:lpstr>Intel s FSB a North Bridge</vt:lpstr>
      <vt:lpstr>Front Side Bus (FSB)</vt:lpstr>
      <vt:lpstr>North Bridge</vt:lpstr>
      <vt:lpstr>South Bridge</vt:lpstr>
      <vt:lpstr>Intel s FSB a North Bridge</vt:lpstr>
      <vt:lpstr>AMD s HyperTransport</vt:lpstr>
      <vt:lpstr>Sběrnice HyperTransport</vt:lpstr>
      <vt:lpstr>HyperTransport a jeho topologie</vt:lpstr>
      <vt:lpstr>HyperTransport a jeho topologie</vt:lpstr>
      <vt:lpstr>Periferní sběrnice</vt:lpstr>
      <vt:lpstr>PCI – Peripheral Component Interconnect</vt:lpstr>
      <vt:lpstr>AGP – Accelerated Graphics Port</vt:lpstr>
      <vt:lpstr>PCI-Express</vt:lpstr>
      <vt:lpstr>Topologie PCIe</vt:lpstr>
      <vt:lpstr>Rozhraní PC (interface)</vt:lpstr>
      <vt:lpstr>Paralelní rozhraní LPT</vt:lpstr>
      <vt:lpstr>Sériové rozhraní – RS 232 (COM)</vt:lpstr>
      <vt:lpstr>PS/2</vt:lpstr>
      <vt:lpstr>USB – Universal Serial Bus</vt:lpstr>
      <vt:lpstr>USB – Universal Serial Bus</vt:lpstr>
      <vt:lpstr>USB – Universal Serial Bus</vt:lpstr>
      <vt:lpstr>USB – provedení</vt:lpstr>
      <vt:lpstr>IEEE 1394 FireWire</vt:lpstr>
      <vt:lpstr>IEEE 1394 FireWire</vt:lpstr>
      <vt:lpstr>ThunderBolt</vt:lpstr>
      <vt:lpstr>Spolupráce procesor- sběrnice</vt:lpstr>
      <vt:lpstr>DMA – Direct Memory Access</vt:lpstr>
      <vt:lpstr>IRQ – Interrupt request </vt:lpstr>
      <vt:lpstr>IRQ – Interrupt request </vt:lpstr>
      <vt:lpstr>Děkuji za pozornost…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Univerzita Hradec Králové</dc:title>
  <dc:creator>Josef Horálek</dc:creator>
  <cp:lastModifiedBy>Mikulecký Peter</cp:lastModifiedBy>
  <cp:revision>257</cp:revision>
  <dcterms:created xsi:type="dcterms:W3CDTF">2010-10-22T07:36:49Z</dcterms:created>
  <dcterms:modified xsi:type="dcterms:W3CDTF">2023-03-13T11:46:09Z</dcterms:modified>
</cp:coreProperties>
</file>